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57" r:id="rId3"/>
    <p:sldId id="279" r:id="rId4"/>
    <p:sldId id="258" r:id="rId5"/>
    <p:sldId id="259" r:id="rId6"/>
    <p:sldId id="260" r:id="rId7"/>
    <p:sldId id="261" r:id="rId8"/>
    <p:sldId id="262" r:id="rId9"/>
    <p:sldId id="263" r:id="rId10"/>
    <p:sldId id="264" r:id="rId11"/>
    <p:sldId id="269" r:id="rId12"/>
    <p:sldId id="265" r:id="rId13"/>
    <p:sldId id="270" r:id="rId14"/>
    <p:sldId id="266" r:id="rId15"/>
    <p:sldId id="271" r:id="rId16"/>
    <p:sldId id="267" r:id="rId17"/>
    <p:sldId id="272" r:id="rId18"/>
    <p:sldId id="268" r:id="rId19"/>
    <p:sldId id="274" r:id="rId20"/>
    <p:sldId id="275" r:id="rId21"/>
    <p:sldId id="277" r:id="rId22"/>
    <p:sldId id="276" r:id="rId23"/>
    <p:sldId id="278" r:id="rId24"/>
    <p:sldId id="280" r:id="rId25"/>
    <p:sldId id="28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327"/>
  </p:normalViewPr>
  <p:slideViewPr>
    <p:cSldViewPr snapToGrid="0" snapToObjects="1" showGuides="1">
      <p:cViewPr varScale="1">
        <p:scale>
          <a:sx n="124" d="100"/>
          <a:sy n="124" d="100"/>
        </p:scale>
        <p:origin x="544" y="1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D6F08E68-F49F-4396-BD88-163F5C11A033}">
      <dgm:prSet custT="1"/>
      <dgm:spPr/>
      <dgm:t>
        <a:bodyPr/>
        <a:lstStyle/>
        <a:p>
          <a:r>
            <a:rPr lang="en-US" sz="2800" b="1" dirty="0"/>
            <a:t>GENDER</a:t>
          </a:r>
          <a:endParaRPr lang="en-US" sz="20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1971C7B8-E136-4FBF-9718-0DAABF8FA900}">
      <dgm:prSet/>
      <dgm:spPr/>
      <dgm:t>
        <a:bodyPr/>
        <a:lstStyle/>
        <a:p>
          <a:r>
            <a:rPr lang="en-US" dirty="0"/>
            <a:t>There was a statistically significant difference in the incidence of heart disease between genders</a:t>
          </a:r>
        </a:p>
      </dgm:t>
    </dgm:pt>
    <dgm:pt modelId="{FF457FB7-301F-4DC4-950F-1454A802A329}" type="parTrans" cxnId="{04609E45-337A-4F40-801B-3E307D7D077A}">
      <dgm:prSet/>
      <dgm:spPr/>
      <dgm:t>
        <a:bodyPr/>
        <a:lstStyle/>
        <a:p>
          <a:endParaRPr lang="en-US"/>
        </a:p>
      </dgm:t>
    </dgm:pt>
    <dgm:pt modelId="{317361A3-2804-4369-AA23-D5F61E71B610}" type="sibTrans" cxnId="{04609E45-337A-4F40-801B-3E307D7D077A}">
      <dgm:prSet/>
      <dgm:spPr/>
      <dgm:t>
        <a:bodyPr/>
        <a:lstStyle/>
        <a:p>
          <a:endParaRPr lang="en-US"/>
        </a:p>
      </dgm:t>
    </dgm:pt>
    <dgm:pt modelId="{6D1F6861-F29E-4F45-971A-60BF58598D6F}">
      <dgm:prSet/>
      <dgm:spPr/>
      <dgm:t>
        <a:bodyPr/>
        <a:lstStyle/>
        <a:p>
          <a:r>
            <a:rPr lang="en-US" dirty="0"/>
            <a:t>According to this data, males are more susceptible to heart disease</a:t>
          </a:r>
        </a:p>
      </dgm:t>
    </dgm:pt>
    <dgm:pt modelId="{BAD87124-E93C-4864-8A25-365CDD7AF669}" type="parTrans" cxnId="{3A6E0B51-F74F-415F-90FC-85381019088A}">
      <dgm:prSet/>
      <dgm:spPr/>
      <dgm:t>
        <a:bodyPr/>
        <a:lstStyle/>
        <a:p>
          <a:endParaRPr lang="en-US"/>
        </a:p>
      </dgm:t>
    </dgm:pt>
    <dgm:pt modelId="{9EF9E97A-F12F-4003-BCF3-700B5ED6260F}" type="sibTrans" cxnId="{3A6E0B51-F74F-415F-90FC-85381019088A}">
      <dgm:prSet/>
      <dgm:spPr/>
      <dgm:t>
        <a:bodyPr/>
        <a:lstStyle/>
        <a:p>
          <a:endParaRPr lang="en-US"/>
        </a:p>
      </dgm:t>
    </dgm:pt>
    <dgm:pt modelId="{60E271D6-9D5F-1445-B826-5690E6CC72B7}">
      <dgm:prSet/>
      <dgm:spPr/>
      <dgm:t>
        <a:bodyPr/>
        <a:lstStyle/>
        <a:p>
          <a:pPr>
            <a:buFont typeface="Arial" panose="020B0604020202020204" pitchFamily="34" charset="0"/>
            <a:buChar char="•"/>
          </a:pPr>
          <a:r>
            <a:rPr lang="en-US" b="1" i="0" dirty="0"/>
            <a:t>Actionable</a:t>
          </a:r>
          <a:r>
            <a:rPr lang="en-US" b="0" i="0" dirty="0"/>
            <a:t>: influence of gender in heart disease requires further investigation</a:t>
          </a:r>
          <a:endParaRPr lang="en-US" dirty="0"/>
        </a:p>
      </dgm:t>
    </dgm:pt>
    <dgm:pt modelId="{BCA31ACD-E66F-EB4A-82EE-71B980CAA333}" type="parTrans" cxnId="{8C456E28-5768-004C-9A80-F64EF42FC7CE}">
      <dgm:prSet/>
      <dgm:spPr/>
      <dgm:t>
        <a:bodyPr/>
        <a:lstStyle/>
        <a:p>
          <a:endParaRPr lang="en-US"/>
        </a:p>
      </dgm:t>
    </dgm:pt>
    <dgm:pt modelId="{7926CF06-652B-1346-927D-4FD7BEF60F3D}" type="sibTrans" cxnId="{8C456E28-5768-004C-9A80-F64EF42FC7CE}">
      <dgm:prSet/>
      <dgm:spPr/>
      <dgm:t>
        <a:bodyPr/>
        <a:lstStyle/>
        <a:p>
          <a:endParaRPr lang="en-US"/>
        </a:p>
      </dgm:t>
    </dgm:pt>
    <dgm:pt modelId="{D02637B0-1758-BC4C-A3B8-0E2845BD0D3E}" type="pres">
      <dgm:prSet presAssocID="{FD1248F1-5F55-40A2-9BD6-041F2E90E7FB}" presName="linear" presStyleCnt="0">
        <dgm:presLayoutVars>
          <dgm:dir/>
          <dgm:animLvl val="lvl"/>
          <dgm:resizeHandles val="exact"/>
        </dgm:presLayoutVars>
      </dgm:prSet>
      <dgm:spPr/>
    </dgm:pt>
    <dgm:pt modelId="{5D98033A-8BBD-A547-939D-EB77D05896D2}" type="pres">
      <dgm:prSet presAssocID="{D6F08E68-F49F-4396-BD88-163F5C11A033}" presName="parentLin" presStyleCnt="0"/>
      <dgm:spPr/>
    </dgm:pt>
    <dgm:pt modelId="{F78A4056-4C8E-DE49-ABC2-8437A82C6DD6}" type="pres">
      <dgm:prSet presAssocID="{D6F08E68-F49F-4396-BD88-163F5C11A033}" presName="parentLeftMargin" presStyleLbl="node1" presStyleIdx="0" presStyleCnt="1"/>
      <dgm:spPr/>
    </dgm:pt>
    <dgm:pt modelId="{EE3524DC-DF68-CE42-832F-47AB29F104F2}" type="pres">
      <dgm:prSet presAssocID="{D6F08E68-F49F-4396-BD88-163F5C11A033}" presName="parentText" presStyleLbl="node1" presStyleIdx="0" presStyleCnt="1">
        <dgm:presLayoutVars>
          <dgm:chMax val="0"/>
          <dgm:bulletEnabled val="1"/>
        </dgm:presLayoutVars>
      </dgm:prSet>
      <dgm:spPr/>
    </dgm:pt>
    <dgm:pt modelId="{5BE462DA-B4FE-464E-99CF-596B5A91F122}" type="pres">
      <dgm:prSet presAssocID="{D6F08E68-F49F-4396-BD88-163F5C11A033}" presName="negativeSpace" presStyleCnt="0"/>
      <dgm:spPr/>
    </dgm:pt>
    <dgm:pt modelId="{D6F518F1-F19D-2340-8353-A8404E862E6C}" type="pres">
      <dgm:prSet presAssocID="{D6F08E68-F49F-4396-BD88-163F5C11A033}" presName="childText" presStyleLbl="conFgAcc1" presStyleIdx="0" presStyleCnt="1">
        <dgm:presLayoutVars>
          <dgm:bulletEnabled val="1"/>
        </dgm:presLayoutVars>
      </dgm:prSet>
      <dgm:spPr/>
    </dgm:pt>
  </dgm:ptLst>
  <dgm:cxnLst>
    <dgm:cxn modelId="{8C456E28-5768-004C-9A80-F64EF42FC7CE}" srcId="{D6F08E68-F49F-4396-BD88-163F5C11A033}" destId="{60E271D6-9D5F-1445-B826-5690E6CC72B7}" srcOrd="2" destOrd="0" parTransId="{BCA31ACD-E66F-EB4A-82EE-71B980CAA333}" sibTransId="{7926CF06-652B-1346-927D-4FD7BEF60F3D}"/>
    <dgm:cxn modelId="{0487E736-A103-F048-9B5B-90342DD74F09}" type="presOf" srcId="{FD1248F1-5F55-40A2-9BD6-041F2E90E7FB}" destId="{D02637B0-1758-BC4C-A3B8-0E2845BD0D3E}" srcOrd="0" destOrd="0" presId="urn:microsoft.com/office/officeart/2005/8/layout/list1"/>
    <dgm:cxn modelId="{C9C82842-1053-AE42-AE7A-9C6761A2076D}" type="presOf" srcId="{D6F08E68-F49F-4396-BD88-163F5C11A033}" destId="{F78A4056-4C8E-DE49-ABC2-8437A82C6DD6}" srcOrd="0" destOrd="0" presId="urn:microsoft.com/office/officeart/2005/8/layout/list1"/>
    <dgm:cxn modelId="{04609E45-337A-4F40-801B-3E307D7D077A}" srcId="{D6F08E68-F49F-4396-BD88-163F5C11A033}" destId="{1971C7B8-E136-4FBF-9718-0DAABF8FA900}" srcOrd="0" destOrd="0" parTransId="{FF457FB7-301F-4DC4-950F-1454A802A329}" sibTransId="{317361A3-2804-4369-AA23-D5F61E71B610}"/>
    <dgm:cxn modelId="{CC79DB4A-AB0D-0A47-9649-CFD859A89128}" type="presOf" srcId="{D6F08E68-F49F-4396-BD88-163F5C11A033}" destId="{EE3524DC-DF68-CE42-832F-47AB29F104F2}" srcOrd="1" destOrd="0" presId="urn:microsoft.com/office/officeart/2005/8/layout/list1"/>
    <dgm:cxn modelId="{3A6E0B51-F74F-415F-90FC-85381019088A}" srcId="{D6F08E68-F49F-4396-BD88-163F5C11A033}" destId="{6D1F6861-F29E-4F45-971A-60BF58598D6F}" srcOrd="1" destOrd="0" parTransId="{BAD87124-E93C-4864-8A25-365CDD7AF669}" sibTransId="{9EF9E97A-F12F-4003-BCF3-700B5ED6260F}"/>
    <dgm:cxn modelId="{A61FA97A-F928-E942-A044-CC7FE4299F48}" type="presOf" srcId="{6D1F6861-F29E-4F45-971A-60BF58598D6F}" destId="{D6F518F1-F19D-2340-8353-A8404E862E6C}" srcOrd="0" destOrd="1" presId="urn:microsoft.com/office/officeart/2005/8/layout/list1"/>
    <dgm:cxn modelId="{DA490282-F565-43F2-BC8C-6BC6A045B727}" srcId="{FD1248F1-5F55-40A2-9BD6-041F2E90E7FB}" destId="{D6F08E68-F49F-4396-BD88-163F5C11A033}" srcOrd="0" destOrd="0" parTransId="{73A47BC2-F75E-4B54-935D-AEAF28F3A5EE}" sibTransId="{C0CAA2A4-BBD9-49F8-A2C9-498FC6D21DE5}"/>
    <dgm:cxn modelId="{48813498-4A9B-A94A-82CD-9BAD6461BF0B}" type="presOf" srcId="{60E271D6-9D5F-1445-B826-5690E6CC72B7}" destId="{D6F518F1-F19D-2340-8353-A8404E862E6C}" srcOrd="0" destOrd="2" presId="urn:microsoft.com/office/officeart/2005/8/layout/list1"/>
    <dgm:cxn modelId="{FFA335BF-EE18-EE45-8157-7AB859FCEC90}" type="presOf" srcId="{1971C7B8-E136-4FBF-9718-0DAABF8FA900}" destId="{D6F518F1-F19D-2340-8353-A8404E862E6C}" srcOrd="0" destOrd="0" presId="urn:microsoft.com/office/officeart/2005/8/layout/list1"/>
    <dgm:cxn modelId="{F7EC24CF-49E0-584B-AC21-DD3A8973AE23}" type="presParOf" srcId="{D02637B0-1758-BC4C-A3B8-0E2845BD0D3E}" destId="{5D98033A-8BBD-A547-939D-EB77D05896D2}" srcOrd="0" destOrd="0" presId="urn:microsoft.com/office/officeart/2005/8/layout/list1"/>
    <dgm:cxn modelId="{2917D374-D483-7B43-8660-232AC6DABBD5}" type="presParOf" srcId="{5D98033A-8BBD-A547-939D-EB77D05896D2}" destId="{F78A4056-4C8E-DE49-ABC2-8437A82C6DD6}" srcOrd="0" destOrd="0" presId="urn:microsoft.com/office/officeart/2005/8/layout/list1"/>
    <dgm:cxn modelId="{137A998D-F4F2-CF4B-830B-327D2BD3C42D}" type="presParOf" srcId="{5D98033A-8BBD-A547-939D-EB77D05896D2}" destId="{EE3524DC-DF68-CE42-832F-47AB29F104F2}" srcOrd="1" destOrd="0" presId="urn:microsoft.com/office/officeart/2005/8/layout/list1"/>
    <dgm:cxn modelId="{68E214D3-FAEE-A84F-91F3-DD1BD95C806B}" type="presParOf" srcId="{D02637B0-1758-BC4C-A3B8-0E2845BD0D3E}" destId="{5BE462DA-B4FE-464E-99CF-596B5A91F122}" srcOrd="1" destOrd="0" presId="urn:microsoft.com/office/officeart/2005/8/layout/list1"/>
    <dgm:cxn modelId="{C7CA8207-E442-B646-9834-023E0A62CDBE}" type="presParOf" srcId="{D02637B0-1758-BC4C-A3B8-0E2845BD0D3E}" destId="{D6F518F1-F19D-2340-8353-A8404E862E6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Themes emerging from k-Means</a:t>
          </a:r>
          <a:endParaRPr lang="en-US" sz="2800"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dirty="0"/>
            <a:t>Age is an influential factor in both the incidence of coronary heart disease and death</a:t>
          </a:r>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461A1338-0D26-AF49-A1AA-B7DBDF590AE3}">
      <dgm:prSet/>
      <dgm:spPr/>
      <dgm:t>
        <a:bodyPr/>
        <a:lstStyle/>
        <a:p>
          <a:r>
            <a:rPr lang="en-US" dirty="0"/>
            <a:t>Incidence of stroke is likely a contributor to premature death</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Smoking was a differentiator in terms of grouping, and likely a contributor to premature death as well</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9E3ADB75-A7C1-C941-87E5-1F7AD24E49CB}" type="presOf" srcId="{911C015D-D29B-EB47-BD99-7F547FCE2167}" destId="{E4B4617C-BEF3-984A-B59F-2946800ADDBC}" srcOrd="0" destOrd="2" presId="urn:microsoft.com/office/officeart/2005/8/layout/list1"/>
    <dgm:cxn modelId="{C16D3978-78EB-B749-B372-6723FCA8C964}" type="presOf" srcId="{461A1338-0D26-AF49-A1AA-B7DBDF590AE3}" destId="{E4B4617C-BEF3-984A-B59F-2946800ADDBC}" srcOrd="0" destOrd="1" presId="urn:microsoft.com/office/officeart/2005/8/layout/list1"/>
    <dgm:cxn modelId="{23583179-618B-FE49-81C4-199974084D08}" type="presOf" srcId="{8D5FEB25-6CB5-4D33-9B02-58E629CB3E3C}" destId="{E4B4617C-BEF3-984A-B59F-2946800ADDBC}" srcOrd="0" destOrd="0" presId="urn:microsoft.com/office/officeart/2005/8/layout/list1"/>
    <dgm:cxn modelId="{B6DDCFC2-9C2A-094A-9C26-7CE69FC8E7E8}" srcId="{A388DE93-445F-4B19-A3F1-DFEC6FD07A73}" destId="{911C015D-D29B-EB47-BD99-7F547FCE2167}" srcOrd="2" destOrd="0" parTransId="{7A1C7831-7563-784B-B51D-9546F1EDEC06}" sibTransId="{999D9663-C408-F94E-A4CE-AA5A75EBC46D}"/>
    <dgm:cxn modelId="{F1493FC8-1AC1-E54B-ACEA-9B97B457FD6E}" srcId="{A388DE93-445F-4B19-A3F1-DFEC6FD07A73}" destId="{461A1338-0D26-AF49-A1AA-B7DBDF590AE3}" srcOrd="1" destOrd="0" parTransId="{B779B332-3A03-7F42-B837-D938E771B8D0}" sibTransId="{C1EE72BB-B13F-1C48-81DF-F3DE6DCBCD1D}"/>
    <dgm:cxn modelId="{A3E16CC8-E1BA-DE48-A743-7E8D96A11A54}" type="presOf" srcId="{A388DE93-445F-4B19-A3F1-DFEC6FD07A73}" destId="{1C2F8634-3E00-D54C-A83F-906D248CE456}" srcOrd="1" destOrd="0" presId="urn:microsoft.com/office/officeart/2005/8/layout/list1"/>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Precision vs Recall</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In the case of predicting coronary heart disease and/or death, the focus is on getting the highest recall possible, and not necessarily the highest precision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7522CE4D-C91F-194E-8AE6-2536B2F45C24}">
      <dgm:prSet/>
      <dgm:spPr/>
      <dgm:t>
        <a:bodyPr/>
        <a:lstStyle/>
        <a:p>
          <a:r>
            <a:rPr lang="en-US" dirty="0"/>
            <a:t>Recall is the percentage of true positives out of all the positives predicted</a:t>
          </a:r>
        </a:p>
      </dgm:t>
    </dgm:pt>
    <dgm:pt modelId="{C92CCBC0-14E0-A04C-B9AD-45D8D4C14831}" type="parTrans" cxnId="{DC2FD27F-14DD-4049-8197-0C216CA029F1}">
      <dgm:prSet/>
      <dgm:spPr/>
      <dgm:t>
        <a:bodyPr/>
        <a:lstStyle/>
        <a:p>
          <a:endParaRPr lang="en-US"/>
        </a:p>
      </dgm:t>
    </dgm:pt>
    <dgm:pt modelId="{134AF711-75EB-CE40-9AA2-96B07E8CFE35}" type="sibTrans" cxnId="{DC2FD27F-14DD-4049-8197-0C216CA029F1}">
      <dgm:prSet/>
      <dgm:spPr/>
      <dgm:t>
        <a:bodyPr/>
        <a:lstStyle/>
        <a:p>
          <a:endParaRPr lang="en-US"/>
        </a:p>
      </dgm:t>
    </dgm:pt>
    <dgm:pt modelId="{1C7AA212-2777-2547-97E6-7FB58C86D4EB}">
      <dgm:prSet/>
      <dgm:spPr/>
      <dgm:t>
        <a:bodyPr/>
        <a:lstStyle/>
        <a:p>
          <a:r>
            <a:rPr lang="en-US" dirty="0"/>
            <a:t>Precision is the percentage of true positives out of all the positives predicted</a:t>
          </a:r>
        </a:p>
      </dgm:t>
    </dgm:pt>
    <dgm:pt modelId="{BD073A70-17FD-E34C-8B94-28A27AF22800}" type="parTrans" cxnId="{97DABE33-5040-2349-8467-48BAAC313336}">
      <dgm:prSet/>
      <dgm:spPr/>
    </dgm:pt>
    <dgm:pt modelId="{D3136935-79AB-AA45-B34F-848560E6FD6C}" type="sibTrans" cxnId="{97DABE33-5040-2349-8467-48BAAC313336}">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8AF96610-069C-4442-904B-D63D533989A9}" srcId="{A388DE93-445F-4B19-A3F1-DFEC6FD07A73}" destId="{8D5FEB25-6CB5-4D33-9B02-58E629CB3E3C}" srcOrd="2" destOrd="0" parTransId="{2AAD5B43-B311-4D22-8531-931C6A6A4DA5}" sibTransId="{6B8FF601-DD99-4DF0-A7E1-73DEF7A17011}"/>
    <dgm:cxn modelId="{97DABE33-5040-2349-8467-48BAAC313336}" srcId="{A388DE93-445F-4B19-A3F1-DFEC6FD07A73}" destId="{1C7AA212-2777-2547-97E6-7FB58C86D4EB}" srcOrd="1" destOrd="0" parTransId="{BD073A70-17FD-E34C-8B94-28A27AF22800}" sibTransId="{D3136935-79AB-AA45-B34F-848560E6FD6C}"/>
    <dgm:cxn modelId="{9FD8923C-71E3-AD4D-BEF4-DF755DCE4AFA}" type="presOf" srcId="{8D5FEB25-6CB5-4D33-9B02-58E629CB3E3C}" destId="{E4B4617C-BEF3-984A-B59F-2946800ADDBC}" srcOrd="0" destOrd="2"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B1B8BA7D-B12E-2D45-9E81-A5AC4B337C98}" type="presOf" srcId="{7522CE4D-C91F-194E-8AE6-2536B2F45C24}" destId="{E4B4617C-BEF3-984A-B59F-2946800ADDBC}" srcOrd="0" destOrd="0" presId="urn:microsoft.com/office/officeart/2005/8/layout/list1"/>
    <dgm:cxn modelId="{DC2FD27F-14DD-4049-8197-0C216CA029F1}" srcId="{A388DE93-445F-4B19-A3F1-DFEC6FD07A73}" destId="{7522CE4D-C91F-194E-8AE6-2536B2F45C24}" srcOrd="0" destOrd="0" parTransId="{C92CCBC0-14E0-A04C-B9AD-45D8D4C14831}" sibTransId="{134AF711-75EB-CE40-9AA2-96B07E8CFE35}"/>
    <dgm:cxn modelId="{02BE3DB5-7A46-C242-8E33-82CEC43D1526}" type="presOf" srcId="{A388DE93-445F-4B19-A3F1-DFEC6FD07A73}" destId="{1C2F8634-3E00-D54C-A83F-906D248CE456}" srcOrd="1" destOrd="0" presId="urn:microsoft.com/office/officeart/2005/8/layout/list1"/>
    <dgm:cxn modelId="{F27A17DA-6E15-2E46-8A64-F31FA1393F2C}" type="presOf" srcId="{A388DE93-445F-4B19-A3F1-DFEC6FD07A73}" destId="{DBFA0F99-4298-484F-9099-6B126EC2E030}" srcOrd="0" destOrd="0" presId="urn:microsoft.com/office/officeart/2005/8/layout/list1"/>
    <dgm:cxn modelId="{E34408F7-1748-0245-AE71-20B3308B3D7D}" type="presOf" srcId="{1C7AA212-2777-2547-97E6-7FB58C86D4EB}" destId="{E4B4617C-BEF3-984A-B59F-2946800ADDBC}" srcOrd="0" destOrd="1"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dgm:spPr/>
      <dgm:t>
        <a:bodyPr/>
        <a:lstStyle/>
        <a:p>
          <a:r>
            <a:rPr lang="en-US" b="1" dirty="0"/>
            <a:t>k-Nearest Neighbors</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7522CE4D-C91F-194E-8AE6-2536B2F45C24}">
      <dgm:prSet/>
      <dgm:spPr/>
      <dgm:t>
        <a:bodyPr/>
        <a:lstStyle/>
        <a:p>
          <a:r>
            <a:rPr lang="en-US" dirty="0"/>
            <a:t>For all periods, models did poorly in terms of recall (26 – 52%)</a:t>
          </a:r>
        </a:p>
      </dgm:t>
    </dgm:pt>
    <dgm:pt modelId="{C92CCBC0-14E0-A04C-B9AD-45D8D4C14831}" type="parTrans" cxnId="{DC2FD27F-14DD-4049-8197-0C216CA029F1}">
      <dgm:prSet/>
      <dgm:spPr/>
    </dgm:pt>
    <dgm:pt modelId="{134AF711-75EB-CE40-9AA2-96B07E8CFE35}" type="sibTrans" cxnId="{DC2FD27F-14DD-4049-8197-0C216CA029F1}">
      <dgm:prSet/>
      <dgm:spPr/>
    </dgm:pt>
    <dgm:pt modelId="{D0C477B7-BB7F-3D44-8079-D24C2B369360}">
      <dgm:prSet/>
      <dgm:spPr/>
      <dgm:t>
        <a:bodyPr/>
        <a:lstStyle/>
        <a:p>
          <a:r>
            <a:rPr lang="en-US" dirty="0"/>
            <a:t>Resampling of under-represented classes</a:t>
          </a:r>
        </a:p>
      </dgm:t>
    </dgm:pt>
    <dgm:pt modelId="{0B289D9E-B593-B94D-818A-BCCD245A5281}" type="sibTrans" cxnId="{59C6AE31-E77B-664A-8174-25510D83006D}">
      <dgm:prSet/>
      <dgm:spPr/>
      <dgm:t>
        <a:bodyPr/>
        <a:lstStyle/>
        <a:p>
          <a:endParaRPr lang="en-US"/>
        </a:p>
      </dgm:t>
    </dgm:pt>
    <dgm:pt modelId="{FFE9369D-6933-B344-9274-D09FFB67F73E}" type="parTrans" cxnId="{59C6AE31-E77B-664A-8174-25510D83006D}">
      <dgm:prSet/>
      <dgm:spPr/>
      <dgm:t>
        <a:bodyPr/>
        <a:lstStyle/>
        <a:p>
          <a:endParaRPr lang="en-US"/>
        </a:p>
      </dgm:t>
    </dgm:pt>
    <dgm:pt modelId="{911C015D-D29B-EB47-BD99-7F547FCE2167}">
      <dgm:prSet/>
      <dgm:spPr/>
      <dgm:t>
        <a:bodyPr/>
        <a:lstStyle/>
        <a:p>
          <a:r>
            <a:rPr lang="en-US" dirty="0"/>
            <a:t>Likely due to an imbalanced dataset, which could be addressed by</a:t>
          </a:r>
        </a:p>
      </dgm:t>
    </dgm:pt>
    <dgm:pt modelId="{999D9663-C408-F94E-A4CE-AA5A75EBC46D}" type="sibTrans" cxnId="{B6DDCFC2-9C2A-094A-9C26-7CE69FC8E7E8}">
      <dgm:prSet/>
      <dgm:spPr/>
      <dgm:t>
        <a:bodyPr/>
        <a:lstStyle/>
        <a:p>
          <a:endParaRPr lang="en-US"/>
        </a:p>
      </dgm:t>
    </dgm:pt>
    <dgm:pt modelId="{7A1C7831-7563-784B-B51D-9546F1EDEC06}" type="parTrans" cxnId="{B6DDCFC2-9C2A-094A-9C26-7CE69FC8E7E8}">
      <dgm:prSet/>
      <dgm:spPr/>
      <dgm:t>
        <a:bodyPr/>
        <a:lstStyle/>
        <a:p>
          <a:endParaRPr lang="en-US"/>
        </a:p>
      </dgm:t>
    </dgm:pt>
    <dgm:pt modelId="{1177708A-D2E4-4C4C-8F30-CA2EFBA16D29}">
      <dgm:prSet/>
      <dgm:spPr/>
      <dgm:t>
        <a:bodyPr/>
        <a:lstStyle/>
        <a:p>
          <a:r>
            <a:rPr lang="en-US" dirty="0"/>
            <a:t>Gathering more data</a:t>
          </a:r>
        </a:p>
      </dgm:t>
    </dgm:pt>
    <dgm:pt modelId="{3C050263-478B-3548-BCCB-060BD629B3AA}" type="sibTrans" cxnId="{D4389684-9501-E942-9CCF-E9D6525E21E2}">
      <dgm:prSet/>
      <dgm:spPr/>
      <dgm:t>
        <a:bodyPr/>
        <a:lstStyle/>
        <a:p>
          <a:endParaRPr lang="en-US"/>
        </a:p>
      </dgm:t>
    </dgm:pt>
    <dgm:pt modelId="{E7332B19-7815-974A-B03A-6480DB2A2B83}" type="parTrans" cxnId="{D4389684-9501-E942-9CCF-E9D6525E21E2}">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2C1F9013-E956-274B-899B-3A588CEE091E}" type="presOf" srcId="{1177708A-D2E4-4C4C-8F30-CA2EFBA16D29}" destId="{E4B4617C-BEF3-984A-B59F-2946800ADDBC}" srcOrd="0" destOrd="2" presId="urn:microsoft.com/office/officeart/2005/8/layout/list1"/>
    <dgm:cxn modelId="{59C6AE31-E77B-664A-8174-25510D83006D}" srcId="{911C015D-D29B-EB47-BD99-7F547FCE2167}" destId="{D0C477B7-BB7F-3D44-8079-D24C2B369360}" srcOrd="1" destOrd="0" parTransId="{FFE9369D-6933-B344-9274-D09FFB67F73E}" sibTransId="{0B289D9E-B593-B94D-818A-BCCD245A5281}"/>
    <dgm:cxn modelId="{C11A994C-A09F-4BD9-ADAD-D22A7B14C28B}" srcId="{774BE7DC-31B4-471C-BD00-827379F69C2D}" destId="{A388DE93-445F-4B19-A3F1-DFEC6FD07A73}" srcOrd="0" destOrd="0" parTransId="{1A599D0E-EEFF-40D2-853E-D16ADFA18A5A}" sibTransId="{4741AC92-0DDA-4873-B433-159DC7151666}"/>
    <dgm:cxn modelId="{B1B8BA7D-B12E-2D45-9E81-A5AC4B337C98}" type="presOf" srcId="{7522CE4D-C91F-194E-8AE6-2536B2F45C24}" destId="{E4B4617C-BEF3-984A-B59F-2946800ADDBC}" srcOrd="0" destOrd="0" presId="urn:microsoft.com/office/officeart/2005/8/layout/list1"/>
    <dgm:cxn modelId="{DC2FD27F-14DD-4049-8197-0C216CA029F1}" srcId="{A388DE93-445F-4B19-A3F1-DFEC6FD07A73}" destId="{7522CE4D-C91F-194E-8AE6-2536B2F45C24}" srcOrd="0" destOrd="0" parTransId="{C92CCBC0-14E0-A04C-B9AD-45D8D4C14831}" sibTransId="{134AF711-75EB-CE40-9AA2-96B07E8CFE35}"/>
    <dgm:cxn modelId="{D4389684-9501-E942-9CCF-E9D6525E21E2}" srcId="{911C015D-D29B-EB47-BD99-7F547FCE2167}" destId="{1177708A-D2E4-4C4C-8F30-CA2EFBA16D29}" srcOrd="0" destOrd="0" parTransId="{E7332B19-7815-974A-B03A-6480DB2A2B83}" sibTransId="{3C050263-478B-3548-BCCB-060BD629B3AA}"/>
    <dgm:cxn modelId="{02BE3DB5-7A46-C242-8E33-82CEC43D1526}" type="presOf" srcId="{A388DE93-445F-4B19-A3F1-DFEC6FD07A73}" destId="{1C2F8634-3E00-D54C-A83F-906D248CE456}" srcOrd="1" destOrd="0" presId="urn:microsoft.com/office/officeart/2005/8/layout/list1"/>
    <dgm:cxn modelId="{AC5F2DBF-A8E6-F249-AEDA-1D4B77E389B0}" type="presOf" srcId="{D0C477B7-BB7F-3D44-8079-D24C2B369360}" destId="{E4B4617C-BEF3-984A-B59F-2946800ADDBC}" srcOrd="0" destOrd="3" presId="urn:microsoft.com/office/officeart/2005/8/layout/list1"/>
    <dgm:cxn modelId="{B6DDCFC2-9C2A-094A-9C26-7CE69FC8E7E8}" srcId="{A388DE93-445F-4B19-A3F1-DFEC6FD07A73}" destId="{911C015D-D29B-EB47-BD99-7F547FCE2167}" srcOrd="1" destOrd="0" parTransId="{7A1C7831-7563-784B-B51D-9546F1EDEC06}" sibTransId="{999D9663-C408-F94E-A4CE-AA5A75EBC46D}"/>
    <dgm:cxn modelId="{F27A17DA-6E15-2E46-8A64-F31FA1393F2C}" type="presOf" srcId="{A388DE93-445F-4B19-A3F1-DFEC6FD07A73}" destId="{DBFA0F99-4298-484F-9099-6B126EC2E030}" srcOrd="0" destOrd="0" presId="urn:microsoft.com/office/officeart/2005/8/layout/list1"/>
    <dgm:cxn modelId="{D41EADE0-8D79-E546-81EB-065C4E1AC5FD}" type="presOf" srcId="{911C015D-D29B-EB47-BD99-7F547FCE2167}" destId="{E4B4617C-BEF3-984A-B59F-2946800ADDBC}" srcOrd="0" destOrd="1"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Random Forests in Heart Disease</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dirty="0"/>
            <a:t>Models did poorly in terms of recall for heart disease (13 – 21%)</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Most important feature identified was systolic blood pressure, followed by BMI, total cholesterol, and age</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697EBCEF-818A-A344-81C6-A5896F3B6776}">
      <dgm:prSet/>
      <dgm:spPr/>
      <dgm:t>
        <a:bodyPr/>
        <a:lstStyle/>
        <a:p>
          <a:r>
            <a:rPr lang="en-US" b="0" i="0" dirty="0"/>
            <a:t>Again, focusing on getting the highest recall possible, and not necessarily the highest precision</a:t>
          </a:r>
          <a:endParaRPr lang="en-US" dirty="0"/>
        </a:p>
      </dgm:t>
    </dgm:pt>
    <dgm:pt modelId="{69A688CB-FDA0-8C4B-937D-683548DC5B0A}" type="parTrans" cxnId="{7F79B36B-FA55-E644-8D6E-2DEA3601E1C0}">
      <dgm:prSet/>
      <dgm:spPr/>
      <dgm:t>
        <a:bodyPr/>
        <a:lstStyle/>
        <a:p>
          <a:endParaRPr lang="en-US"/>
        </a:p>
      </dgm:t>
    </dgm:pt>
    <dgm:pt modelId="{5B274654-7462-7644-B5BB-C175C7005AC9}" type="sibTrans" cxnId="{7F79B36B-FA55-E644-8D6E-2DEA3601E1C0}">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5072DE1C-ACED-C147-A6AA-CA98E59EFB7E}" type="presOf" srcId="{697EBCEF-818A-A344-81C6-A5896F3B6776}" destId="{E4B4617C-BEF3-984A-B59F-2946800ADDBC}" srcOrd="0" destOrd="0"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7F79B36B-FA55-E644-8D6E-2DEA3601E1C0}" srcId="{A388DE93-445F-4B19-A3F1-DFEC6FD07A73}" destId="{697EBCEF-818A-A344-81C6-A5896F3B6776}" srcOrd="0" destOrd="0" parTransId="{69A688CB-FDA0-8C4B-937D-683548DC5B0A}" sibTransId="{5B274654-7462-7644-B5BB-C175C7005AC9}"/>
    <dgm:cxn modelId="{02BE3DB5-7A46-C242-8E33-82CEC43D1526}" type="presOf" srcId="{A388DE93-445F-4B19-A3F1-DFEC6FD07A73}" destId="{1C2F8634-3E00-D54C-A83F-906D248CE456}" srcOrd="1" destOrd="0" presId="urn:microsoft.com/office/officeart/2005/8/layout/list1"/>
    <dgm:cxn modelId="{B6DDCFC2-9C2A-094A-9C26-7CE69FC8E7E8}" srcId="{A388DE93-445F-4B19-A3F1-DFEC6FD07A73}" destId="{911C015D-D29B-EB47-BD99-7F547FCE2167}" srcOrd="2" destOrd="0" parTransId="{7A1C7831-7563-784B-B51D-9546F1EDEC06}" sibTransId="{999D9663-C408-F94E-A4CE-AA5A75EBC46D}"/>
    <dgm:cxn modelId="{F1493FC8-1AC1-E54B-ACEA-9B97B457FD6E}" srcId="{A388DE93-445F-4B19-A3F1-DFEC6FD07A73}" destId="{461A1338-0D26-AF49-A1AA-B7DBDF590AE3}" srcOrd="1"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1" presId="urn:microsoft.com/office/officeart/2005/8/layout/list1"/>
    <dgm:cxn modelId="{D41EADE0-8D79-E546-81EB-065C4E1AC5FD}" type="presOf" srcId="{911C015D-D29B-EB47-BD99-7F547FCE2167}" destId="{E4B4617C-BEF3-984A-B59F-2946800ADDBC}" srcOrd="0" destOrd="2"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Random Forests in Death</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dirty="0"/>
            <a:t>Models did poorly in terms of recall for heart disease (36 – 58%)</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Most important feature identified was age, followed by heart disease and systolic blood pressure</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DE589B25-9F57-BC4F-B485-2DF2DA3D4721}">
      <dgm:prSet/>
      <dgm:spPr/>
      <dgm:t>
        <a:bodyPr/>
        <a:lstStyle/>
        <a:p>
          <a:r>
            <a:rPr lang="en-US" dirty="0"/>
            <a:t>Likely due to an imbalanced dataset, which could be addressed by</a:t>
          </a:r>
        </a:p>
      </dgm:t>
    </dgm:pt>
    <dgm:pt modelId="{5B9CEB9A-F832-7443-AE5A-C41793B9CBBC}" type="parTrans" cxnId="{E7FBC74F-2B2F-8448-879D-75CFD5B71E43}">
      <dgm:prSet/>
      <dgm:spPr/>
      <dgm:t>
        <a:bodyPr/>
        <a:lstStyle/>
        <a:p>
          <a:endParaRPr lang="en-US"/>
        </a:p>
      </dgm:t>
    </dgm:pt>
    <dgm:pt modelId="{128D13BA-B51E-0143-92F2-D2AFEA045884}" type="sibTrans" cxnId="{E7FBC74F-2B2F-8448-879D-75CFD5B71E43}">
      <dgm:prSet/>
      <dgm:spPr/>
      <dgm:t>
        <a:bodyPr/>
        <a:lstStyle/>
        <a:p>
          <a:endParaRPr lang="en-US"/>
        </a:p>
      </dgm:t>
    </dgm:pt>
    <dgm:pt modelId="{4A16A6FE-9BA5-E34D-B411-0117284C0344}">
      <dgm:prSet/>
      <dgm:spPr/>
      <dgm:t>
        <a:bodyPr/>
        <a:lstStyle/>
        <a:p>
          <a:r>
            <a:rPr lang="en-US" dirty="0"/>
            <a:t>Gathering more data</a:t>
          </a:r>
        </a:p>
      </dgm:t>
    </dgm:pt>
    <dgm:pt modelId="{F89C4E36-8990-FF42-A24F-3A2566326ABA}" type="parTrans" cxnId="{8FB73024-7564-8A48-A5B9-0523E5CE0BD9}">
      <dgm:prSet/>
      <dgm:spPr/>
      <dgm:t>
        <a:bodyPr/>
        <a:lstStyle/>
        <a:p>
          <a:endParaRPr lang="en-US"/>
        </a:p>
      </dgm:t>
    </dgm:pt>
    <dgm:pt modelId="{6F11B8D4-A8B0-324A-BDC1-959F9092E148}" type="sibTrans" cxnId="{8FB73024-7564-8A48-A5B9-0523E5CE0BD9}">
      <dgm:prSet/>
      <dgm:spPr/>
      <dgm:t>
        <a:bodyPr/>
        <a:lstStyle/>
        <a:p>
          <a:endParaRPr lang="en-US"/>
        </a:p>
      </dgm:t>
    </dgm:pt>
    <dgm:pt modelId="{DDE7270D-13AC-7445-8DE6-9765587F99DB}">
      <dgm:prSet/>
      <dgm:spPr/>
      <dgm:t>
        <a:bodyPr/>
        <a:lstStyle/>
        <a:p>
          <a:r>
            <a:rPr lang="en-US" dirty="0"/>
            <a:t>Resampling of under-represented classes</a:t>
          </a:r>
        </a:p>
      </dgm:t>
    </dgm:pt>
    <dgm:pt modelId="{DBAE2434-DEA0-D046-AF58-85B5D847D434}" type="parTrans" cxnId="{E0FC37BB-30CD-BE4B-9500-F88E5E5CDC29}">
      <dgm:prSet/>
      <dgm:spPr/>
      <dgm:t>
        <a:bodyPr/>
        <a:lstStyle/>
        <a:p>
          <a:endParaRPr lang="en-US"/>
        </a:p>
      </dgm:t>
    </dgm:pt>
    <dgm:pt modelId="{9558F2C9-BC70-EF4F-BEE0-230D08498ADE}" type="sibTrans" cxnId="{E0FC37BB-30CD-BE4B-9500-F88E5E5CDC29}">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8FB73024-7564-8A48-A5B9-0523E5CE0BD9}" srcId="{DE589B25-9F57-BC4F-B485-2DF2DA3D4721}" destId="{4A16A6FE-9BA5-E34D-B411-0117284C0344}" srcOrd="0" destOrd="0" parTransId="{F89C4E36-8990-FF42-A24F-3A2566326ABA}" sibTransId="{6F11B8D4-A8B0-324A-BDC1-959F9092E148}"/>
    <dgm:cxn modelId="{C11A994C-A09F-4BD9-ADAD-D22A7B14C28B}" srcId="{774BE7DC-31B4-471C-BD00-827379F69C2D}" destId="{A388DE93-445F-4B19-A3F1-DFEC6FD07A73}" srcOrd="0" destOrd="0" parTransId="{1A599D0E-EEFF-40D2-853E-D16ADFA18A5A}" sibTransId="{4741AC92-0DDA-4873-B433-159DC7151666}"/>
    <dgm:cxn modelId="{E7FBC74F-2B2F-8448-879D-75CFD5B71E43}" srcId="{A388DE93-445F-4B19-A3F1-DFEC6FD07A73}" destId="{DE589B25-9F57-BC4F-B485-2DF2DA3D4721}" srcOrd="2" destOrd="0" parTransId="{5B9CEB9A-F832-7443-AE5A-C41793B9CBBC}" sibTransId="{128D13BA-B51E-0143-92F2-D2AFEA045884}"/>
    <dgm:cxn modelId="{B63A5A93-5A52-2743-A610-0F89D8819FC7}" type="presOf" srcId="{DDE7270D-13AC-7445-8DE6-9765587F99DB}" destId="{E4B4617C-BEF3-984A-B59F-2946800ADDBC}" srcOrd="0" destOrd="4" presId="urn:microsoft.com/office/officeart/2005/8/layout/list1"/>
    <dgm:cxn modelId="{02BE3DB5-7A46-C242-8E33-82CEC43D1526}" type="presOf" srcId="{A388DE93-445F-4B19-A3F1-DFEC6FD07A73}" destId="{1C2F8634-3E00-D54C-A83F-906D248CE456}" srcOrd="1" destOrd="0" presId="urn:microsoft.com/office/officeart/2005/8/layout/list1"/>
    <dgm:cxn modelId="{E0FC37BB-30CD-BE4B-9500-F88E5E5CDC29}" srcId="{DE589B25-9F57-BC4F-B485-2DF2DA3D4721}" destId="{DDE7270D-13AC-7445-8DE6-9765587F99DB}" srcOrd="1" destOrd="0" parTransId="{DBAE2434-DEA0-D046-AF58-85B5D847D434}" sibTransId="{9558F2C9-BC70-EF4F-BEE0-230D08498ADE}"/>
    <dgm:cxn modelId="{B6DDCFC2-9C2A-094A-9C26-7CE69FC8E7E8}" srcId="{A388DE93-445F-4B19-A3F1-DFEC6FD07A73}" destId="{911C015D-D29B-EB47-BD99-7F547FCE2167}" srcOrd="1" destOrd="0" parTransId="{7A1C7831-7563-784B-B51D-9546F1EDEC06}" sibTransId="{999D9663-C408-F94E-A4CE-AA5A75EBC46D}"/>
    <dgm:cxn modelId="{F1493FC8-1AC1-E54B-ACEA-9B97B457FD6E}" srcId="{A388DE93-445F-4B19-A3F1-DFEC6FD07A73}" destId="{461A1338-0D26-AF49-A1AA-B7DBDF590AE3}" srcOrd="0"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0" presId="urn:microsoft.com/office/officeart/2005/8/layout/list1"/>
    <dgm:cxn modelId="{D41EADE0-8D79-E546-81EB-065C4E1AC5FD}" type="presOf" srcId="{911C015D-D29B-EB47-BD99-7F547FCE2167}" destId="{E4B4617C-BEF3-984A-B59F-2946800ADDBC}" srcOrd="0" destOrd="1" presId="urn:microsoft.com/office/officeart/2005/8/layout/list1"/>
    <dgm:cxn modelId="{4C5349F5-1F9E-DB40-BF05-F74ADCA66702}" type="presOf" srcId="{4A16A6FE-9BA5-E34D-B411-0117284C0344}" destId="{E4B4617C-BEF3-984A-B59F-2946800ADDBC}" srcOrd="0" destOrd="3" presId="urn:microsoft.com/office/officeart/2005/8/layout/list1"/>
    <dgm:cxn modelId="{CF60A2FA-BFFB-414B-A092-1A052B995DC7}" type="presOf" srcId="{774BE7DC-31B4-471C-BD00-827379F69C2D}" destId="{B53B1F45-FD6D-7245-9DB6-76462D2F40D3}" srcOrd="0" destOrd="0" presId="urn:microsoft.com/office/officeart/2005/8/layout/list1"/>
    <dgm:cxn modelId="{0A915EFD-0CD7-904F-AA29-530056FCAE4E}" type="presOf" srcId="{DE589B25-9F57-BC4F-B485-2DF2DA3D4721}" destId="{E4B4617C-BEF3-984A-B59F-2946800ADDBC}" srcOrd="0" destOrd="2"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SUMMARY</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sz="2400" dirty="0"/>
            <a:t>Gender and Age are factors in heart disease and death</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DE589B25-9F57-BC4F-B485-2DF2DA3D4721}">
      <dgm:prSet/>
      <dgm:spPr/>
      <dgm:t>
        <a:bodyPr/>
        <a:lstStyle/>
        <a:p>
          <a:r>
            <a:rPr lang="en-US" sz="2400" dirty="0"/>
            <a:t>Prediction models would benefit from additional data and/or resampling of under-represented classes</a:t>
          </a:r>
        </a:p>
      </dgm:t>
    </dgm:pt>
    <dgm:pt modelId="{5B9CEB9A-F832-7443-AE5A-C41793B9CBBC}" type="parTrans" cxnId="{E7FBC74F-2B2F-8448-879D-75CFD5B71E43}">
      <dgm:prSet/>
      <dgm:spPr/>
      <dgm:t>
        <a:bodyPr/>
        <a:lstStyle/>
        <a:p>
          <a:endParaRPr lang="en-US"/>
        </a:p>
      </dgm:t>
    </dgm:pt>
    <dgm:pt modelId="{128D13BA-B51E-0143-92F2-D2AFEA045884}" type="sibTrans" cxnId="{E7FBC74F-2B2F-8448-879D-75CFD5B71E43}">
      <dgm:prSet/>
      <dgm:spPr/>
      <dgm:t>
        <a:bodyPr/>
        <a:lstStyle/>
        <a:p>
          <a:endParaRPr lang="en-US"/>
        </a:p>
      </dgm:t>
    </dgm:pt>
    <dgm:pt modelId="{F90EAD21-7196-F24E-83CB-DD37487D157D}">
      <dgm:prSet/>
      <dgm:spPr/>
      <dgm:t>
        <a:bodyPr/>
        <a:lstStyle/>
        <a:p>
          <a:r>
            <a:rPr lang="en-US" sz="2400" dirty="0"/>
            <a:t>Diabetes, Hypertension, and Stroke increase risk for heart disease and death</a:t>
          </a:r>
        </a:p>
      </dgm:t>
    </dgm:pt>
    <dgm:pt modelId="{F168472C-028C-AF4C-A44A-30F62B956456}" type="parTrans" cxnId="{3AD1CBA4-513F-ED4A-9F3D-F629C8D06247}">
      <dgm:prSet/>
      <dgm:spPr/>
      <dgm:t>
        <a:bodyPr/>
        <a:lstStyle/>
        <a:p>
          <a:endParaRPr lang="en-US"/>
        </a:p>
      </dgm:t>
    </dgm:pt>
    <dgm:pt modelId="{40EC680A-7178-434E-9729-947DD9115DB8}" type="sibTrans" cxnId="{3AD1CBA4-513F-ED4A-9F3D-F629C8D06247}">
      <dgm:prSet/>
      <dgm:spPr/>
      <dgm:t>
        <a:bodyPr/>
        <a:lstStyle/>
        <a:p>
          <a:endParaRPr lang="en-US"/>
        </a:p>
      </dgm:t>
    </dgm:pt>
    <dgm:pt modelId="{60A5372D-E3E4-8E4D-B881-4DFD0445D346}">
      <dgm:prSet/>
      <dgm:spPr/>
      <dgm:t>
        <a:bodyPr/>
        <a:lstStyle/>
        <a:p>
          <a:r>
            <a:rPr lang="en-US" sz="2400" dirty="0"/>
            <a:t>Interventions in screening and treatment of these conditions may improve outcomes and longevity in the population</a:t>
          </a:r>
        </a:p>
      </dgm:t>
    </dgm:pt>
    <dgm:pt modelId="{D498A8D3-595B-C54C-9D29-F8F09FCAA96F}" type="parTrans" cxnId="{93F23E2B-B950-6548-8DE1-1D7F0DB96DA1}">
      <dgm:prSet/>
      <dgm:spPr/>
      <dgm:t>
        <a:bodyPr/>
        <a:lstStyle/>
        <a:p>
          <a:endParaRPr lang="en-US"/>
        </a:p>
      </dgm:t>
    </dgm:pt>
    <dgm:pt modelId="{F26EA40E-9C75-E647-8EEF-E6F0C662799B}" type="sibTrans" cxnId="{93F23E2B-B950-6548-8DE1-1D7F0DB96DA1}">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custLinFactNeighborX="1887" custLinFactNeighborY="70607">
        <dgm:presLayoutVars>
          <dgm:bulletEnabled val="1"/>
        </dgm:presLayoutVars>
      </dgm:prSet>
      <dgm:spPr/>
    </dgm:pt>
  </dgm:ptLst>
  <dgm:cxnLst>
    <dgm:cxn modelId="{93F23E2B-B950-6548-8DE1-1D7F0DB96DA1}" srcId="{A388DE93-445F-4B19-A3F1-DFEC6FD07A73}" destId="{60A5372D-E3E4-8E4D-B881-4DFD0445D346}" srcOrd="2" destOrd="0" parTransId="{D498A8D3-595B-C54C-9D29-F8F09FCAA96F}" sibTransId="{F26EA40E-9C75-E647-8EEF-E6F0C662799B}"/>
    <dgm:cxn modelId="{C11A994C-A09F-4BD9-ADAD-D22A7B14C28B}" srcId="{774BE7DC-31B4-471C-BD00-827379F69C2D}" destId="{A388DE93-445F-4B19-A3F1-DFEC6FD07A73}" srcOrd="0" destOrd="0" parTransId="{1A599D0E-EEFF-40D2-853E-D16ADFA18A5A}" sibTransId="{4741AC92-0DDA-4873-B433-159DC7151666}"/>
    <dgm:cxn modelId="{E7FBC74F-2B2F-8448-879D-75CFD5B71E43}" srcId="{A388DE93-445F-4B19-A3F1-DFEC6FD07A73}" destId="{DE589B25-9F57-BC4F-B485-2DF2DA3D4721}" srcOrd="3" destOrd="0" parTransId="{5B9CEB9A-F832-7443-AE5A-C41793B9CBBC}" sibTransId="{128D13BA-B51E-0143-92F2-D2AFEA045884}"/>
    <dgm:cxn modelId="{EADD7E54-D66B-5A46-BD57-DE27637E732B}" type="presOf" srcId="{60A5372D-E3E4-8E4D-B881-4DFD0445D346}" destId="{E4B4617C-BEF3-984A-B59F-2946800ADDBC}" srcOrd="0" destOrd="2" presId="urn:microsoft.com/office/officeart/2005/8/layout/list1"/>
    <dgm:cxn modelId="{3AD1CBA4-513F-ED4A-9F3D-F629C8D06247}" srcId="{A388DE93-445F-4B19-A3F1-DFEC6FD07A73}" destId="{F90EAD21-7196-F24E-83CB-DD37487D157D}" srcOrd="1" destOrd="0" parTransId="{F168472C-028C-AF4C-A44A-30F62B956456}" sibTransId="{40EC680A-7178-434E-9729-947DD9115DB8}"/>
    <dgm:cxn modelId="{219F37B2-3D87-244A-A669-1409993456D0}" type="presOf" srcId="{F90EAD21-7196-F24E-83CB-DD37487D157D}" destId="{E4B4617C-BEF3-984A-B59F-2946800ADDBC}" srcOrd="0" destOrd="1" presId="urn:microsoft.com/office/officeart/2005/8/layout/list1"/>
    <dgm:cxn modelId="{02BE3DB5-7A46-C242-8E33-82CEC43D1526}" type="presOf" srcId="{A388DE93-445F-4B19-A3F1-DFEC6FD07A73}" destId="{1C2F8634-3E00-D54C-A83F-906D248CE456}" srcOrd="1" destOrd="0" presId="urn:microsoft.com/office/officeart/2005/8/layout/list1"/>
    <dgm:cxn modelId="{F1493FC8-1AC1-E54B-ACEA-9B97B457FD6E}" srcId="{A388DE93-445F-4B19-A3F1-DFEC6FD07A73}" destId="{461A1338-0D26-AF49-A1AA-B7DBDF590AE3}" srcOrd="0"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0" presId="urn:microsoft.com/office/officeart/2005/8/layout/list1"/>
    <dgm:cxn modelId="{CF60A2FA-BFFB-414B-A092-1A052B995DC7}" type="presOf" srcId="{774BE7DC-31B4-471C-BD00-827379F69C2D}" destId="{B53B1F45-FD6D-7245-9DB6-76462D2F40D3}" srcOrd="0" destOrd="0" presId="urn:microsoft.com/office/officeart/2005/8/layout/list1"/>
    <dgm:cxn modelId="{0A915EFD-0CD7-904F-AA29-530056FCAE4E}" type="presOf" srcId="{DE589B25-9F57-BC4F-B485-2DF2DA3D4721}" destId="{E4B4617C-BEF3-984A-B59F-2946800ADDBC}" srcOrd="0" destOrd="3"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D6F08E68-F49F-4396-BD88-163F5C11A033}">
      <dgm:prSet custT="1"/>
      <dgm:spPr/>
      <dgm:t>
        <a:bodyPr/>
        <a:lstStyle/>
        <a:p>
          <a:r>
            <a:rPr lang="en-US" sz="2800" b="1" dirty="0"/>
            <a:t>DIABETES</a:t>
          </a:r>
          <a:endParaRPr lang="en-US" sz="25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26D8303A-B6CC-1F47-88D6-A5EFD754728C}">
      <dgm:prSet/>
      <dgm:spPr/>
      <dgm:t>
        <a:bodyPr/>
        <a:lstStyle/>
        <a:p>
          <a:r>
            <a:rPr lang="en-US" dirty="0"/>
            <a:t>There is a statistically significant difference in the incidence of heart disease between people with diabetes and people without diabetes</a:t>
          </a:r>
        </a:p>
      </dgm:t>
    </dgm:pt>
    <dgm:pt modelId="{43A7036B-D5D9-AC49-A394-3FA60F29C149}" type="parTrans" cxnId="{57014C14-6EDF-4642-A5FB-C52C5F0D6CC7}">
      <dgm:prSet/>
      <dgm:spPr/>
      <dgm:t>
        <a:bodyPr/>
        <a:lstStyle/>
        <a:p>
          <a:endParaRPr lang="en-US"/>
        </a:p>
      </dgm:t>
    </dgm:pt>
    <dgm:pt modelId="{76496D4C-B048-AA49-A966-14CD67B91BC6}" type="sibTrans" cxnId="{57014C14-6EDF-4642-A5FB-C52C5F0D6CC7}">
      <dgm:prSet/>
      <dgm:spPr/>
      <dgm:t>
        <a:bodyPr/>
        <a:lstStyle/>
        <a:p>
          <a:endParaRPr lang="en-US"/>
        </a:p>
      </dgm:t>
    </dgm:pt>
    <dgm:pt modelId="{C1D134C7-9E1C-CA4A-849A-CFD90DC8CDC7}">
      <dgm:prSet/>
      <dgm:spPr/>
      <dgm:t>
        <a:bodyPr/>
        <a:lstStyle/>
        <a:p>
          <a:r>
            <a:rPr lang="en-US" dirty="0"/>
            <a:t>According to this data, having diabetes puts one at a higher risk for heart disease</a:t>
          </a:r>
        </a:p>
      </dgm:t>
    </dgm:pt>
    <dgm:pt modelId="{22E5A441-50DF-D841-AB79-9E51F397C2CC}" type="parTrans" cxnId="{B44DC756-65C1-A64F-89F9-0C9F6C01BEAB}">
      <dgm:prSet/>
      <dgm:spPr/>
      <dgm:t>
        <a:bodyPr/>
        <a:lstStyle/>
        <a:p>
          <a:endParaRPr lang="en-US"/>
        </a:p>
      </dgm:t>
    </dgm:pt>
    <dgm:pt modelId="{62307FC6-D6BE-A64A-96C4-EAD8954516B4}" type="sibTrans" cxnId="{B44DC756-65C1-A64F-89F9-0C9F6C01BEAB}">
      <dgm:prSet/>
      <dgm:spPr/>
      <dgm:t>
        <a:bodyPr/>
        <a:lstStyle/>
        <a:p>
          <a:endParaRPr lang="en-US"/>
        </a:p>
      </dgm:t>
    </dgm:pt>
    <dgm:pt modelId="{05A989E5-D31B-E740-BEAF-3712F540D92C}">
      <dgm:prSet/>
      <dgm:spPr/>
      <dgm:t>
        <a:bodyPr/>
        <a:lstStyle/>
        <a:p>
          <a:r>
            <a:rPr lang="en-US" b="1" dirty="0"/>
            <a:t>Actionable</a:t>
          </a:r>
          <a:r>
            <a:rPr lang="en-US" dirty="0"/>
            <a:t>: screening and treating individuals with diabetes for heart disease may improve outcomes in this population group</a:t>
          </a:r>
        </a:p>
      </dgm:t>
    </dgm:pt>
    <dgm:pt modelId="{2ECAA392-9876-5E44-AA2C-1ECD18056684}" type="parTrans" cxnId="{A7F4780E-0B52-514D-9019-2571F16274D1}">
      <dgm:prSet/>
      <dgm:spPr/>
      <dgm:t>
        <a:bodyPr/>
        <a:lstStyle/>
        <a:p>
          <a:endParaRPr lang="en-US"/>
        </a:p>
      </dgm:t>
    </dgm:pt>
    <dgm:pt modelId="{7C826D99-C2EE-D543-9E61-0F338EDC653A}" type="sibTrans" cxnId="{A7F4780E-0B52-514D-9019-2571F16274D1}">
      <dgm:prSet/>
      <dgm:spPr/>
      <dgm:t>
        <a:bodyPr/>
        <a:lstStyle/>
        <a:p>
          <a:endParaRPr lang="en-US"/>
        </a:p>
      </dgm:t>
    </dgm:pt>
    <dgm:pt modelId="{DF1487E3-95CB-5849-8640-5850A2893588}" type="pres">
      <dgm:prSet presAssocID="{FD1248F1-5F55-40A2-9BD6-041F2E90E7FB}" presName="linear" presStyleCnt="0">
        <dgm:presLayoutVars>
          <dgm:dir/>
          <dgm:animLvl val="lvl"/>
          <dgm:resizeHandles val="exact"/>
        </dgm:presLayoutVars>
      </dgm:prSet>
      <dgm:spPr/>
    </dgm:pt>
    <dgm:pt modelId="{792151D4-D60D-944A-A4E0-3349D0284AD0}" type="pres">
      <dgm:prSet presAssocID="{D6F08E68-F49F-4396-BD88-163F5C11A033}" presName="parentLin" presStyleCnt="0"/>
      <dgm:spPr/>
    </dgm:pt>
    <dgm:pt modelId="{A091A72F-F214-6F44-9C3C-90811641C057}" type="pres">
      <dgm:prSet presAssocID="{D6F08E68-F49F-4396-BD88-163F5C11A033}" presName="parentLeftMargin" presStyleLbl="node1" presStyleIdx="0" presStyleCnt="1"/>
      <dgm:spPr/>
    </dgm:pt>
    <dgm:pt modelId="{0952FB82-4657-6445-BC93-36759FBF8DF5}" type="pres">
      <dgm:prSet presAssocID="{D6F08E68-F49F-4396-BD88-163F5C11A033}" presName="parentText" presStyleLbl="node1" presStyleIdx="0" presStyleCnt="1">
        <dgm:presLayoutVars>
          <dgm:chMax val="0"/>
          <dgm:bulletEnabled val="1"/>
        </dgm:presLayoutVars>
      </dgm:prSet>
      <dgm:spPr/>
    </dgm:pt>
    <dgm:pt modelId="{1E2BDB91-D79F-D342-B642-568C5083B346}" type="pres">
      <dgm:prSet presAssocID="{D6F08E68-F49F-4396-BD88-163F5C11A033}" presName="negativeSpace" presStyleCnt="0"/>
      <dgm:spPr/>
    </dgm:pt>
    <dgm:pt modelId="{76C84DB5-5B91-1340-8759-384A2CC8C6B9}" type="pres">
      <dgm:prSet presAssocID="{D6F08E68-F49F-4396-BD88-163F5C11A033}" presName="childText" presStyleLbl="conFgAcc1" presStyleIdx="0" presStyleCnt="1" custScaleY="70303">
        <dgm:presLayoutVars>
          <dgm:bulletEnabled val="1"/>
        </dgm:presLayoutVars>
      </dgm:prSet>
      <dgm:spPr/>
    </dgm:pt>
  </dgm:ptLst>
  <dgm:cxnLst>
    <dgm:cxn modelId="{A7F4780E-0B52-514D-9019-2571F16274D1}" srcId="{D6F08E68-F49F-4396-BD88-163F5C11A033}" destId="{05A989E5-D31B-E740-BEAF-3712F540D92C}" srcOrd="2" destOrd="0" parTransId="{2ECAA392-9876-5E44-AA2C-1ECD18056684}" sibTransId="{7C826D99-C2EE-D543-9E61-0F338EDC653A}"/>
    <dgm:cxn modelId="{6FE66311-B07B-1B46-B6F3-A5BF10DC79D7}" type="presOf" srcId="{D6F08E68-F49F-4396-BD88-163F5C11A033}" destId="{A091A72F-F214-6F44-9C3C-90811641C057}" srcOrd="0" destOrd="0" presId="urn:microsoft.com/office/officeart/2005/8/layout/list1"/>
    <dgm:cxn modelId="{57014C14-6EDF-4642-A5FB-C52C5F0D6CC7}" srcId="{D6F08E68-F49F-4396-BD88-163F5C11A033}" destId="{26D8303A-B6CC-1F47-88D6-A5EFD754728C}" srcOrd="0" destOrd="0" parTransId="{43A7036B-D5D9-AC49-A394-3FA60F29C149}" sibTransId="{76496D4C-B048-AA49-A966-14CD67B91BC6}"/>
    <dgm:cxn modelId="{B44DC756-65C1-A64F-89F9-0C9F6C01BEAB}" srcId="{D6F08E68-F49F-4396-BD88-163F5C11A033}" destId="{C1D134C7-9E1C-CA4A-849A-CFD90DC8CDC7}" srcOrd="1" destOrd="0" parTransId="{22E5A441-50DF-D841-AB79-9E51F397C2CC}" sibTransId="{62307FC6-D6BE-A64A-96C4-EAD8954516B4}"/>
    <dgm:cxn modelId="{558D4466-266F-ED42-BADE-5B9885D9C62B}" type="presOf" srcId="{26D8303A-B6CC-1F47-88D6-A5EFD754728C}" destId="{76C84DB5-5B91-1340-8759-384A2CC8C6B9}" srcOrd="0" destOrd="0" presId="urn:microsoft.com/office/officeart/2005/8/layout/list1"/>
    <dgm:cxn modelId="{0DE6EE69-03EB-A842-B0CA-6B6687A47D75}" type="presOf" srcId="{C1D134C7-9E1C-CA4A-849A-CFD90DC8CDC7}" destId="{76C84DB5-5B91-1340-8759-384A2CC8C6B9}" srcOrd="0" destOrd="1" presId="urn:microsoft.com/office/officeart/2005/8/layout/list1"/>
    <dgm:cxn modelId="{9E4BB071-A276-7C40-9393-18B5C566D45F}" type="presOf" srcId="{FD1248F1-5F55-40A2-9BD6-041F2E90E7FB}" destId="{DF1487E3-95CB-5849-8640-5850A2893588}" srcOrd="0" destOrd="0" presId="urn:microsoft.com/office/officeart/2005/8/layout/list1"/>
    <dgm:cxn modelId="{DA490282-F565-43F2-BC8C-6BC6A045B727}" srcId="{FD1248F1-5F55-40A2-9BD6-041F2E90E7FB}" destId="{D6F08E68-F49F-4396-BD88-163F5C11A033}" srcOrd="0" destOrd="0" parTransId="{73A47BC2-F75E-4B54-935D-AEAF28F3A5EE}" sibTransId="{C0CAA2A4-BBD9-49F8-A2C9-498FC6D21DE5}"/>
    <dgm:cxn modelId="{B7185AB5-AA1C-C54F-BAC1-C13140596CE2}" type="presOf" srcId="{05A989E5-D31B-E740-BEAF-3712F540D92C}" destId="{76C84DB5-5B91-1340-8759-384A2CC8C6B9}" srcOrd="0" destOrd="2" presId="urn:microsoft.com/office/officeart/2005/8/layout/list1"/>
    <dgm:cxn modelId="{475CB5B5-DC09-564A-BB95-D3E83C8E4853}" type="presOf" srcId="{D6F08E68-F49F-4396-BD88-163F5C11A033}" destId="{0952FB82-4657-6445-BC93-36759FBF8DF5}" srcOrd="1" destOrd="0" presId="urn:microsoft.com/office/officeart/2005/8/layout/list1"/>
    <dgm:cxn modelId="{5D87C7AE-5726-604B-996A-2E33E83DF4D3}" type="presParOf" srcId="{DF1487E3-95CB-5849-8640-5850A2893588}" destId="{792151D4-D60D-944A-A4E0-3349D0284AD0}" srcOrd="0" destOrd="0" presId="urn:microsoft.com/office/officeart/2005/8/layout/list1"/>
    <dgm:cxn modelId="{C01833BF-3BD5-B740-BA46-CE3C8F95DCC4}" type="presParOf" srcId="{792151D4-D60D-944A-A4E0-3349D0284AD0}" destId="{A091A72F-F214-6F44-9C3C-90811641C057}" srcOrd="0" destOrd="0" presId="urn:microsoft.com/office/officeart/2005/8/layout/list1"/>
    <dgm:cxn modelId="{F9469D21-2AF4-E144-8EE8-D95A3442483A}" type="presParOf" srcId="{792151D4-D60D-944A-A4E0-3349D0284AD0}" destId="{0952FB82-4657-6445-BC93-36759FBF8DF5}" srcOrd="1" destOrd="0" presId="urn:microsoft.com/office/officeart/2005/8/layout/list1"/>
    <dgm:cxn modelId="{909E48B8-543A-1E40-8A22-7C739D2E41AF}" type="presParOf" srcId="{DF1487E3-95CB-5849-8640-5850A2893588}" destId="{1E2BDB91-D79F-D342-B642-568C5083B346}" srcOrd="1" destOrd="0" presId="urn:microsoft.com/office/officeart/2005/8/layout/list1"/>
    <dgm:cxn modelId="{D7E45292-2349-704F-8A85-572FC6635D7C}" type="presParOf" srcId="{DF1487E3-95CB-5849-8640-5850A2893588}" destId="{76C84DB5-5B91-1340-8759-384A2CC8C6B9}"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HYPERTENSION</a:t>
          </a:r>
          <a:endParaRPr lang="en-US" sz="25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was a statistically significant difference in the incidence of heart disease between people with hypertension and people without hypertension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0ED393A4-F8F2-4DA6-A006-556503E65BFF}">
      <dgm:prSet/>
      <dgm:spPr/>
      <dgm:t>
        <a:bodyPr/>
        <a:lstStyle/>
        <a:p>
          <a:r>
            <a:rPr lang="en-US" b="0" i="0" dirty="0"/>
            <a:t>According to this data, having high blood pressure puts one at a higher risk for heart disease</a:t>
          </a:r>
          <a:endParaRPr lang="en-US" dirty="0"/>
        </a:p>
      </dgm:t>
    </dgm:pt>
    <dgm:pt modelId="{E9D4D6BB-BA4B-4DC4-A23A-3268821647AA}" type="parTrans" cxnId="{24CFCBE0-5778-4200-A616-17BF4065DA39}">
      <dgm:prSet/>
      <dgm:spPr/>
      <dgm:t>
        <a:bodyPr/>
        <a:lstStyle/>
        <a:p>
          <a:endParaRPr lang="en-US"/>
        </a:p>
      </dgm:t>
    </dgm:pt>
    <dgm:pt modelId="{2F5B1956-B7A1-47AC-927E-B319DFA9B44E}" type="sibTrans" cxnId="{24CFCBE0-5778-4200-A616-17BF4065DA39}">
      <dgm:prSet/>
      <dgm:spPr/>
      <dgm:t>
        <a:bodyPr/>
        <a:lstStyle/>
        <a:p>
          <a:endParaRPr lang="en-US"/>
        </a:p>
      </dgm:t>
    </dgm:pt>
    <dgm:pt modelId="{FD3F1D32-4DD7-D94E-B736-97C0D2C92ED9}">
      <dgm:prSet/>
      <dgm:spPr/>
      <dgm:t>
        <a:bodyPr/>
        <a:lstStyle/>
        <a:p>
          <a:r>
            <a:rPr lang="en-US" b="1" dirty="0"/>
            <a:t>Actionable</a:t>
          </a:r>
          <a:r>
            <a:rPr lang="en-US" dirty="0"/>
            <a:t>: Screening and treating people with hypertension may reduce heart disease progression and improve outcomes </a:t>
          </a:r>
        </a:p>
      </dgm:t>
    </dgm:pt>
    <dgm:pt modelId="{42F4715D-367F-6045-9ECF-F9D48609BA41}" type="parTrans" cxnId="{F34B53A8-C9FD-3048-B370-89BE20D16638}">
      <dgm:prSet/>
      <dgm:spPr/>
      <dgm:t>
        <a:bodyPr/>
        <a:lstStyle/>
        <a:p>
          <a:endParaRPr lang="en-US"/>
        </a:p>
      </dgm:t>
    </dgm:pt>
    <dgm:pt modelId="{0771B4FC-AA26-A94D-8778-DA2AB052D634}" type="sibTrans" cxnId="{F34B53A8-C9FD-3048-B370-89BE20D16638}">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12FD3B45-4803-034E-8E6F-2B690FE53762}" type="presOf" srcId="{0ED393A4-F8F2-4DA6-A006-556503E65BFF}" destId="{E4B4617C-BEF3-984A-B59F-2946800ADDBC}" srcOrd="0" destOrd="1"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23583179-618B-FE49-81C4-199974084D08}" type="presOf" srcId="{8D5FEB25-6CB5-4D33-9B02-58E629CB3E3C}" destId="{E4B4617C-BEF3-984A-B59F-2946800ADDBC}" srcOrd="0" destOrd="0" presId="urn:microsoft.com/office/officeart/2005/8/layout/list1"/>
    <dgm:cxn modelId="{F34B53A8-C9FD-3048-B370-89BE20D16638}" srcId="{A388DE93-445F-4B19-A3F1-DFEC6FD07A73}" destId="{FD3F1D32-4DD7-D94E-B736-97C0D2C92ED9}" srcOrd="2" destOrd="0" parTransId="{42F4715D-367F-6045-9ECF-F9D48609BA41}" sibTransId="{0771B4FC-AA26-A94D-8778-DA2AB052D634}"/>
    <dgm:cxn modelId="{BDBECBB9-46E3-F249-8936-4B64EC033206}" type="presOf" srcId="{FD3F1D32-4DD7-D94E-B736-97C0D2C92ED9}" destId="{E4B4617C-BEF3-984A-B59F-2946800ADDBC}" srcOrd="0" destOrd="2" presId="urn:microsoft.com/office/officeart/2005/8/layout/list1"/>
    <dgm:cxn modelId="{A3E16CC8-E1BA-DE48-A743-7E8D96A11A54}" type="presOf" srcId="{A388DE93-445F-4B19-A3F1-DFEC6FD07A73}" destId="{1C2F8634-3E00-D54C-A83F-906D248CE456}" srcOrd="1" destOrd="0" presId="urn:microsoft.com/office/officeart/2005/8/layout/list1"/>
    <dgm:cxn modelId="{24CFCBE0-5778-4200-A616-17BF4065DA39}" srcId="{A388DE93-445F-4B19-A3F1-DFEC6FD07A73}" destId="{0ED393A4-F8F2-4DA6-A006-556503E65BFF}" srcOrd="1" destOrd="0" parTransId="{E9D4D6BB-BA4B-4DC4-A23A-3268821647AA}" sibTransId="{2F5B1956-B7A1-47AC-927E-B319DFA9B44E}"/>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94A295F0-61F9-4CFA-99E0-1A0F5A4EEDED}">
      <dgm:prSet custT="1"/>
      <dgm:spPr/>
      <dgm:t>
        <a:bodyPr/>
        <a:lstStyle/>
        <a:p>
          <a:r>
            <a:rPr lang="en-US" sz="2800" b="1" i="0" dirty="0"/>
            <a:t>STROKE</a:t>
          </a:r>
          <a:endParaRPr lang="en-US" sz="2000" b="1" dirty="0"/>
        </a:p>
      </dgm:t>
    </dgm:pt>
    <dgm:pt modelId="{6EB82EBD-828E-4343-A8C7-337A9A3ED3E2}" type="parTrans" cxnId="{37106040-C01A-42B3-917F-A00291E9EBDD}">
      <dgm:prSet/>
      <dgm:spPr/>
      <dgm:t>
        <a:bodyPr/>
        <a:lstStyle/>
        <a:p>
          <a:endParaRPr lang="en-US"/>
        </a:p>
      </dgm:t>
    </dgm:pt>
    <dgm:pt modelId="{33C459F4-CE99-4A09-A972-D71E8B425E09}" type="sibTrans" cxnId="{37106040-C01A-42B3-917F-A00291E9EBDD}">
      <dgm:prSet/>
      <dgm:spPr/>
      <dgm:t>
        <a:bodyPr/>
        <a:lstStyle/>
        <a:p>
          <a:endParaRPr lang="en-US"/>
        </a:p>
      </dgm:t>
    </dgm:pt>
    <dgm:pt modelId="{0799CF3C-7AA9-493F-9072-8999D6B40A84}">
      <dgm:prSet custT="1"/>
      <dgm:spPr/>
      <dgm:t>
        <a:bodyPr/>
        <a:lstStyle/>
        <a:p>
          <a:r>
            <a:rPr lang="en-US" sz="2400" b="0" i="0" dirty="0"/>
            <a:t>There was a statistically significant difference in the incidence of heart disease between people who have had a stroke when compared with people who haven’t</a:t>
          </a:r>
          <a:endParaRPr lang="en-US" sz="2400" dirty="0"/>
        </a:p>
      </dgm:t>
    </dgm:pt>
    <dgm:pt modelId="{DE1238CC-0B58-4BF3-86CA-55A67483BC51}" type="parTrans" cxnId="{9453E7DB-6E12-4A11-ADF1-16362378B78C}">
      <dgm:prSet/>
      <dgm:spPr/>
      <dgm:t>
        <a:bodyPr/>
        <a:lstStyle/>
        <a:p>
          <a:endParaRPr lang="en-US"/>
        </a:p>
      </dgm:t>
    </dgm:pt>
    <dgm:pt modelId="{33AC8569-0C96-422C-85EC-EB0272B160F9}" type="sibTrans" cxnId="{9453E7DB-6E12-4A11-ADF1-16362378B78C}">
      <dgm:prSet/>
      <dgm:spPr/>
      <dgm:t>
        <a:bodyPr/>
        <a:lstStyle/>
        <a:p>
          <a:endParaRPr lang="en-US"/>
        </a:p>
      </dgm:t>
    </dgm:pt>
    <dgm:pt modelId="{C80AB3E7-5C79-447E-A01E-16FE055DBCBA}">
      <dgm:prSet custT="1"/>
      <dgm:spPr/>
      <dgm:t>
        <a:bodyPr/>
        <a:lstStyle/>
        <a:p>
          <a:r>
            <a:rPr lang="en-US" sz="2400" b="0" i="0" dirty="0"/>
            <a:t>According to this data, having a stroke puts one at a higher risk for heart disease</a:t>
          </a:r>
          <a:endParaRPr lang="en-US" sz="2400" dirty="0"/>
        </a:p>
      </dgm:t>
    </dgm:pt>
    <dgm:pt modelId="{1F7F267F-6C21-46B4-8D5A-803C1565115B}" type="parTrans" cxnId="{EC26BEB5-DA78-4475-AD38-C7490BEA9595}">
      <dgm:prSet/>
      <dgm:spPr/>
      <dgm:t>
        <a:bodyPr/>
        <a:lstStyle/>
        <a:p>
          <a:endParaRPr lang="en-US"/>
        </a:p>
      </dgm:t>
    </dgm:pt>
    <dgm:pt modelId="{1F2512CC-FC59-4384-9BF9-64F07ACB3A35}" type="sibTrans" cxnId="{EC26BEB5-DA78-4475-AD38-C7490BEA9595}">
      <dgm:prSet/>
      <dgm:spPr/>
      <dgm:t>
        <a:bodyPr/>
        <a:lstStyle/>
        <a:p>
          <a:endParaRPr lang="en-US"/>
        </a:p>
      </dgm:t>
    </dgm:pt>
    <dgm:pt modelId="{040CEAEC-2C4F-CC4D-8C01-12E7A91C79AE}">
      <dgm:prSet custT="1"/>
      <dgm:spPr/>
      <dgm:t>
        <a:bodyPr/>
        <a:lstStyle/>
        <a:p>
          <a:r>
            <a:rPr lang="en-US" sz="2400" b="1" dirty="0"/>
            <a:t>Actionable</a:t>
          </a:r>
          <a:r>
            <a:rPr lang="en-US" sz="2400" dirty="0"/>
            <a:t>: Screening and treating stroke survivors for heart disease may improve outcomes in this population group</a:t>
          </a:r>
        </a:p>
      </dgm:t>
    </dgm:pt>
    <dgm:pt modelId="{43784A19-3308-8347-982E-20F764F65755}" type="parTrans" cxnId="{96F06DD9-8DFF-3749-9B74-859E4C763D1C}">
      <dgm:prSet/>
      <dgm:spPr/>
      <dgm:t>
        <a:bodyPr/>
        <a:lstStyle/>
        <a:p>
          <a:endParaRPr lang="en-US"/>
        </a:p>
      </dgm:t>
    </dgm:pt>
    <dgm:pt modelId="{4D373AB8-F564-3045-8A1A-07743DD9588A}" type="sibTrans" cxnId="{96F06DD9-8DFF-3749-9B74-859E4C763D1C}">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4CBBA435-D545-2B49-A2DD-2B101AF14C9C}" type="pres">
      <dgm:prSet presAssocID="{94A295F0-61F9-4CFA-99E0-1A0F5A4EEDED}" presName="parentLin" presStyleCnt="0"/>
      <dgm:spPr/>
    </dgm:pt>
    <dgm:pt modelId="{FB26F052-8221-974B-9D01-FE5032BF2050}" type="pres">
      <dgm:prSet presAssocID="{94A295F0-61F9-4CFA-99E0-1A0F5A4EEDED}" presName="parentLeftMargin" presStyleLbl="node1" presStyleIdx="0" presStyleCnt="1"/>
      <dgm:spPr/>
    </dgm:pt>
    <dgm:pt modelId="{A933DA07-CECD-B346-B07B-300F2C799A6E}" type="pres">
      <dgm:prSet presAssocID="{94A295F0-61F9-4CFA-99E0-1A0F5A4EEDED}" presName="parentText" presStyleLbl="node1" presStyleIdx="0" presStyleCnt="1">
        <dgm:presLayoutVars>
          <dgm:chMax val="0"/>
          <dgm:bulletEnabled val="1"/>
        </dgm:presLayoutVars>
      </dgm:prSet>
      <dgm:spPr/>
    </dgm:pt>
    <dgm:pt modelId="{93D79537-04C8-9643-A49E-C6F7D3E8540C}" type="pres">
      <dgm:prSet presAssocID="{94A295F0-61F9-4CFA-99E0-1A0F5A4EEDED}" presName="negativeSpace" presStyleCnt="0"/>
      <dgm:spPr/>
    </dgm:pt>
    <dgm:pt modelId="{D38DE33E-5346-0541-8255-136530803C8E}" type="pres">
      <dgm:prSet presAssocID="{94A295F0-61F9-4CFA-99E0-1A0F5A4EEDED}" presName="childText" presStyleLbl="conFgAcc1" presStyleIdx="0" presStyleCnt="1" custScaleY="96827" custLinFactNeighborX="-105">
        <dgm:presLayoutVars>
          <dgm:bulletEnabled val="1"/>
        </dgm:presLayoutVars>
      </dgm:prSet>
      <dgm:spPr/>
    </dgm:pt>
  </dgm:ptLst>
  <dgm:cxnLst>
    <dgm:cxn modelId="{A0494C29-B28B-6541-8590-D15A21956EEB}" type="presOf" srcId="{040CEAEC-2C4F-CC4D-8C01-12E7A91C79AE}" destId="{D38DE33E-5346-0541-8255-136530803C8E}" srcOrd="0" destOrd="2" presId="urn:microsoft.com/office/officeart/2005/8/layout/list1"/>
    <dgm:cxn modelId="{37106040-C01A-42B3-917F-A00291E9EBDD}" srcId="{774BE7DC-31B4-471C-BD00-827379F69C2D}" destId="{94A295F0-61F9-4CFA-99E0-1A0F5A4EEDED}" srcOrd="0" destOrd="0" parTransId="{6EB82EBD-828E-4343-A8C7-337A9A3ED3E2}" sibTransId="{33C459F4-CE99-4A09-A972-D71E8B425E09}"/>
    <dgm:cxn modelId="{109B9C5E-EA37-154E-A143-16F09953323D}" type="presOf" srcId="{774BE7DC-31B4-471C-BD00-827379F69C2D}" destId="{B53B1F45-FD6D-7245-9DB6-76462D2F40D3}" srcOrd="0" destOrd="0" presId="urn:microsoft.com/office/officeart/2005/8/layout/list1"/>
    <dgm:cxn modelId="{6100557F-C527-3144-A7F1-CF97A8C0A2A3}" type="presOf" srcId="{0799CF3C-7AA9-493F-9072-8999D6B40A84}" destId="{D38DE33E-5346-0541-8255-136530803C8E}" srcOrd="0" destOrd="0" presId="urn:microsoft.com/office/officeart/2005/8/layout/list1"/>
    <dgm:cxn modelId="{961177AC-942C-654C-9701-0474535ECE46}" type="presOf" srcId="{94A295F0-61F9-4CFA-99E0-1A0F5A4EEDED}" destId="{FB26F052-8221-974B-9D01-FE5032BF2050}" srcOrd="0" destOrd="0" presId="urn:microsoft.com/office/officeart/2005/8/layout/list1"/>
    <dgm:cxn modelId="{F99D34B2-BFBA-EB4C-94DA-9731269BEAD0}" type="presOf" srcId="{94A295F0-61F9-4CFA-99E0-1A0F5A4EEDED}" destId="{A933DA07-CECD-B346-B07B-300F2C799A6E}" srcOrd="1" destOrd="0" presId="urn:microsoft.com/office/officeart/2005/8/layout/list1"/>
    <dgm:cxn modelId="{EC26BEB5-DA78-4475-AD38-C7490BEA9595}" srcId="{94A295F0-61F9-4CFA-99E0-1A0F5A4EEDED}" destId="{C80AB3E7-5C79-447E-A01E-16FE055DBCBA}" srcOrd="1" destOrd="0" parTransId="{1F7F267F-6C21-46B4-8D5A-803C1565115B}" sibTransId="{1F2512CC-FC59-4384-9BF9-64F07ACB3A35}"/>
    <dgm:cxn modelId="{96F06DD9-8DFF-3749-9B74-859E4C763D1C}" srcId="{94A295F0-61F9-4CFA-99E0-1A0F5A4EEDED}" destId="{040CEAEC-2C4F-CC4D-8C01-12E7A91C79AE}" srcOrd="2" destOrd="0" parTransId="{43784A19-3308-8347-982E-20F764F65755}" sibTransId="{4D373AB8-F564-3045-8A1A-07743DD9588A}"/>
    <dgm:cxn modelId="{9453E7DB-6E12-4A11-ADF1-16362378B78C}" srcId="{94A295F0-61F9-4CFA-99E0-1A0F5A4EEDED}" destId="{0799CF3C-7AA9-493F-9072-8999D6B40A84}" srcOrd="0" destOrd="0" parTransId="{DE1238CC-0B58-4BF3-86CA-55A67483BC51}" sibTransId="{33AC8569-0C96-422C-85EC-EB0272B160F9}"/>
    <dgm:cxn modelId="{68965BFC-BEDB-934F-B03E-494BCAA63171}" type="presOf" srcId="{C80AB3E7-5C79-447E-A01E-16FE055DBCBA}" destId="{D38DE33E-5346-0541-8255-136530803C8E}" srcOrd="0" destOrd="1" presId="urn:microsoft.com/office/officeart/2005/8/layout/list1"/>
    <dgm:cxn modelId="{8A64F4AC-BBF1-8D4A-9EF7-E79500E9A9ED}" type="presParOf" srcId="{B53B1F45-FD6D-7245-9DB6-76462D2F40D3}" destId="{4CBBA435-D545-2B49-A2DD-2B101AF14C9C}" srcOrd="0" destOrd="0" presId="urn:microsoft.com/office/officeart/2005/8/layout/list1"/>
    <dgm:cxn modelId="{3AC506C7-7228-7A4C-A824-83752DE0CB24}" type="presParOf" srcId="{4CBBA435-D545-2B49-A2DD-2B101AF14C9C}" destId="{FB26F052-8221-974B-9D01-FE5032BF2050}" srcOrd="0" destOrd="0" presId="urn:microsoft.com/office/officeart/2005/8/layout/list1"/>
    <dgm:cxn modelId="{86244BD0-AAD3-A741-8CBA-5C9921F495F9}" type="presParOf" srcId="{4CBBA435-D545-2B49-A2DD-2B101AF14C9C}" destId="{A933DA07-CECD-B346-B07B-300F2C799A6E}" srcOrd="1" destOrd="0" presId="urn:microsoft.com/office/officeart/2005/8/layout/list1"/>
    <dgm:cxn modelId="{E7A3A4D1-CFC9-AB4E-87B4-32D1CC9716F9}" type="presParOf" srcId="{B53B1F45-FD6D-7245-9DB6-76462D2F40D3}" destId="{93D79537-04C8-9643-A49E-C6F7D3E8540C}" srcOrd="1" destOrd="0" presId="urn:microsoft.com/office/officeart/2005/8/layout/list1"/>
    <dgm:cxn modelId="{9248BAA0-8D39-FF4A-86C7-5843BA98FECC}" type="presParOf" srcId="{B53B1F45-FD6D-7245-9DB6-76462D2F40D3}" destId="{D38DE33E-5346-0541-8255-136530803C8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2" qsCatId="simple" csTypeId="urn:microsoft.com/office/officeart/2005/8/colors/colorful2" csCatId="colorful" phldr="1"/>
      <dgm:spPr/>
      <dgm:t>
        <a:bodyPr/>
        <a:lstStyle/>
        <a:p>
          <a:endParaRPr lang="en-US"/>
        </a:p>
      </dgm:t>
    </dgm:pt>
    <dgm:pt modelId="{D6F08E68-F49F-4396-BD88-163F5C11A033}">
      <dgm:prSet custT="1"/>
      <dgm:spPr/>
      <dgm:t>
        <a:bodyPr/>
        <a:lstStyle/>
        <a:p>
          <a:r>
            <a:rPr lang="en-US" sz="2800" b="1" dirty="0"/>
            <a:t>GENDER</a:t>
          </a:r>
          <a:endParaRPr lang="en-US" sz="21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1971C7B8-E136-4FBF-9718-0DAABF8FA900}">
      <dgm:prSet/>
      <dgm:spPr/>
      <dgm:t>
        <a:bodyPr/>
        <a:lstStyle/>
        <a:p>
          <a:r>
            <a:rPr lang="en-US" b="0" i="0" dirty="0"/>
            <a:t>There is a statistically significant difference in the incidence of death between genders</a:t>
          </a:r>
          <a:endParaRPr lang="en-US" dirty="0"/>
        </a:p>
      </dgm:t>
    </dgm:pt>
    <dgm:pt modelId="{FF457FB7-301F-4DC4-950F-1454A802A329}" type="parTrans" cxnId="{04609E45-337A-4F40-801B-3E307D7D077A}">
      <dgm:prSet/>
      <dgm:spPr/>
      <dgm:t>
        <a:bodyPr/>
        <a:lstStyle/>
        <a:p>
          <a:endParaRPr lang="en-US"/>
        </a:p>
      </dgm:t>
    </dgm:pt>
    <dgm:pt modelId="{317361A3-2804-4369-AA23-D5F61E71B610}" type="sibTrans" cxnId="{04609E45-337A-4F40-801B-3E307D7D077A}">
      <dgm:prSet/>
      <dgm:spPr/>
      <dgm:t>
        <a:bodyPr/>
        <a:lstStyle/>
        <a:p>
          <a:endParaRPr lang="en-US"/>
        </a:p>
      </dgm:t>
    </dgm:pt>
    <dgm:pt modelId="{0FD4EBAD-0850-154D-A140-249BE7EF1B91}">
      <dgm:prSet/>
      <dgm:spPr/>
      <dgm:t>
        <a:bodyPr/>
        <a:lstStyle/>
        <a:p>
          <a:pPr>
            <a:buFont typeface="Arial" panose="020B0604020202020204" pitchFamily="34" charset="0"/>
            <a:buChar char="•"/>
          </a:pPr>
          <a:r>
            <a:rPr lang="en-US" b="0" i="0" dirty="0"/>
            <a:t>According to this data, being a male puts one at a higher risk for death</a:t>
          </a:r>
        </a:p>
      </dgm:t>
    </dgm:pt>
    <dgm:pt modelId="{384B009D-E1D5-E441-8907-D3FEA482CBDA}" type="parTrans" cxnId="{B81EA26E-21EE-9442-AE2B-4A16700B21D1}">
      <dgm:prSet/>
      <dgm:spPr/>
      <dgm:t>
        <a:bodyPr/>
        <a:lstStyle/>
        <a:p>
          <a:endParaRPr lang="en-US"/>
        </a:p>
      </dgm:t>
    </dgm:pt>
    <dgm:pt modelId="{C4CD7885-1FD1-D14A-9EEC-EA99CF8DF2F8}" type="sibTrans" cxnId="{B81EA26E-21EE-9442-AE2B-4A16700B21D1}">
      <dgm:prSet/>
      <dgm:spPr/>
      <dgm:t>
        <a:bodyPr/>
        <a:lstStyle/>
        <a:p>
          <a:endParaRPr lang="en-US"/>
        </a:p>
      </dgm:t>
    </dgm:pt>
    <dgm:pt modelId="{0B13FD71-9E30-384C-81C1-56A0D74D7D1A}">
      <dgm:prSet/>
      <dgm:spPr/>
      <dgm:t>
        <a:bodyPr/>
        <a:lstStyle/>
        <a:p>
          <a:pPr>
            <a:buFont typeface="Arial" panose="020B0604020202020204" pitchFamily="34" charset="0"/>
            <a:buChar char="•"/>
          </a:pPr>
          <a:r>
            <a:rPr lang="en-US" b="1" i="0" dirty="0"/>
            <a:t>Actionable</a:t>
          </a:r>
          <a:r>
            <a:rPr lang="en-US" b="0" i="0" dirty="0"/>
            <a:t>: influence of gender in death events requires further investigation</a:t>
          </a:r>
        </a:p>
      </dgm:t>
    </dgm:pt>
    <dgm:pt modelId="{84900910-F666-7F42-9050-1D27D4EA6939}" type="parTrans" cxnId="{1BCC78D5-86E2-094C-8DF8-1C8D250B333C}">
      <dgm:prSet/>
      <dgm:spPr/>
      <dgm:t>
        <a:bodyPr/>
        <a:lstStyle/>
        <a:p>
          <a:endParaRPr lang="en-US"/>
        </a:p>
      </dgm:t>
    </dgm:pt>
    <dgm:pt modelId="{5FE67FD2-BECC-DF41-9CAE-19FF85D451B4}" type="sibTrans" cxnId="{1BCC78D5-86E2-094C-8DF8-1C8D250B333C}">
      <dgm:prSet/>
      <dgm:spPr/>
      <dgm:t>
        <a:bodyPr/>
        <a:lstStyle/>
        <a:p>
          <a:endParaRPr lang="en-US"/>
        </a:p>
      </dgm:t>
    </dgm:pt>
    <dgm:pt modelId="{E47F620C-3B66-BF4F-83F7-0DE76CFFDA14}" type="pres">
      <dgm:prSet presAssocID="{FD1248F1-5F55-40A2-9BD6-041F2E90E7FB}" presName="linear" presStyleCnt="0">
        <dgm:presLayoutVars>
          <dgm:dir/>
          <dgm:animLvl val="lvl"/>
          <dgm:resizeHandles val="exact"/>
        </dgm:presLayoutVars>
      </dgm:prSet>
      <dgm:spPr/>
    </dgm:pt>
    <dgm:pt modelId="{4478BD56-7B8C-1149-84F0-DDE0A7252821}" type="pres">
      <dgm:prSet presAssocID="{D6F08E68-F49F-4396-BD88-163F5C11A033}" presName="parentLin" presStyleCnt="0"/>
      <dgm:spPr/>
    </dgm:pt>
    <dgm:pt modelId="{9BD5A7BB-E909-5C4D-A41B-0D659F615113}" type="pres">
      <dgm:prSet presAssocID="{D6F08E68-F49F-4396-BD88-163F5C11A033}" presName="parentLeftMargin" presStyleLbl="node1" presStyleIdx="0" presStyleCnt="1"/>
      <dgm:spPr/>
    </dgm:pt>
    <dgm:pt modelId="{311F88DD-B39E-0F42-90C9-48CC604EF159}" type="pres">
      <dgm:prSet presAssocID="{D6F08E68-F49F-4396-BD88-163F5C11A033}" presName="parentText" presStyleLbl="node1" presStyleIdx="0" presStyleCnt="1">
        <dgm:presLayoutVars>
          <dgm:chMax val="0"/>
          <dgm:bulletEnabled val="1"/>
        </dgm:presLayoutVars>
      </dgm:prSet>
      <dgm:spPr/>
    </dgm:pt>
    <dgm:pt modelId="{331E1C37-9A0B-DD4D-ACAF-A0767D1CA9B0}" type="pres">
      <dgm:prSet presAssocID="{D6F08E68-F49F-4396-BD88-163F5C11A033}" presName="negativeSpace" presStyleCnt="0"/>
      <dgm:spPr/>
    </dgm:pt>
    <dgm:pt modelId="{1CC4CC76-AEDB-6648-BFD0-F3D024B86268}" type="pres">
      <dgm:prSet presAssocID="{D6F08E68-F49F-4396-BD88-163F5C11A033}" presName="childText" presStyleLbl="conFgAcc1" presStyleIdx="0" presStyleCnt="1">
        <dgm:presLayoutVars>
          <dgm:bulletEnabled val="1"/>
        </dgm:presLayoutVars>
      </dgm:prSet>
      <dgm:spPr/>
    </dgm:pt>
  </dgm:ptLst>
  <dgm:cxnLst>
    <dgm:cxn modelId="{2F3C0218-704A-5642-B43F-5F921CC03C20}" type="presOf" srcId="{FD1248F1-5F55-40A2-9BD6-041F2E90E7FB}" destId="{E47F620C-3B66-BF4F-83F7-0DE76CFFDA14}" srcOrd="0" destOrd="0" presId="urn:microsoft.com/office/officeart/2005/8/layout/list1"/>
    <dgm:cxn modelId="{7E41D624-57DF-C64B-A908-ECD3E39ABB4D}" type="presOf" srcId="{0B13FD71-9E30-384C-81C1-56A0D74D7D1A}" destId="{1CC4CC76-AEDB-6648-BFD0-F3D024B86268}" srcOrd="0" destOrd="2" presId="urn:microsoft.com/office/officeart/2005/8/layout/list1"/>
    <dgm:cxn modelId="{FD471727-5876-3246-9F8D-8180C7248158}" type="presOf" srcId="{D6F08E68-F49F-4396-BD88-163F5C11A033}" destId="{311F88DD-B39E-0F42-90C9-48CC604EF159}" srcOrd="1" destOrd="0" presId="urn:microsoft.com/office/officeart/2005/8/layout/list1"/>
    <dgm:cxn modelId="{04609E45-337A-4F40-801B-3E307D7D077A}" srcId="{D6F08E68-F49F-4396-BD88-163F5C11A033}" destId="{1971C7B8-E136-4FBF-9718-0DAABF8FA900}" srcOrd="0" destOrd="0" parTransId="{FF457FB7-301F-4DC4-950F-1454A802A329}" sibTransId="{317361A3-2804-4369-AA23-D5F61E71B610}"/>
    <dgm:cxn modelId="{FC7D1646-02CE-4E48-96DD-FEFF9F2F7F7A}" type="presOf" srcId="{1971C7B8-E136-4FBF-9718-0DAABF8FA900}" destId="{1CC4CC76-AEDB-6648-BFD0-F3D024B86268}" srcOrd="0" destOrd="0" presId="urn:microsoft.com/office/officeart/2005/8/layout/list1"/>
    <dgm:cxn modelId="{B81EA26E-21EE-9442-AE2B-4A16700B21D1}" srcId="{D6F08E68-F49F-4396-BD88-163F5C11A033}" destId="{0FD4EBAD-0850-154D-A140-249BE7EF1B91}" srcOrd="1" destOrd="0" parTransId="{384B009D-E1D5-E441-8907-D3FEA482CBDA}" sibTransId="{C4CD7885-1FD1-D14A-9EEC-EA99CF8DF2F8}"/>
    <dgm:cxn modelId="{DA490282-F565-43F2-BC8C-6BC6A045B727}" srcId="{FD1248F1-5F55-40A2-9BD6-041F2E90E7FB}" destId="{D6F08E68-F49F-4396-BD88-163F5C11A033}" srcOrd="0" destOrd="0" parTransId="{73A47BC2-F75E-4B54-935D-AEAF28F3A5EE}" sibTransId="{C0CAA2A4-BBD9-49F8-A2C9-498FC6D21DE5}"/>
    <dgm:cxn modelId="{99919BAE-FD46-5A48-BBC3-8963459BAA9E}" type="presOf" srcId="{D6F08E68-F49F-4396-BD88-163F5C11A033}" destId="{9BD5A7BB-E909-5C4D-A41B-0D659F615113}" srcOrd="0" destOrd="0" presId="urn:microsoft.com/office/officeart/2005/8/layout/list1"/>
    <dgm:cxn modelId="{1BCC78D5-86E2-094C-8DF8-1C8D250B333C}" srcId="{D6F08E68-F49F-4396-BD88-163F5C11A033}" destId="{0B13FD71-9E30-384C-81C1-56A0D74D7D1A}" srcOrd="2" destOrd="0" parTransId="{84900910-F666-7F42-9050-1D27D4EA6939}" sibTransId="{5FE67FD2-BECC-DF41-9CAE-19FF85D451B4}"/>
    <dgm:cxn modelId="{E48460F2-7C97-8A40-9DD4-405B48E8DD85}" type="presOf" srcId="{0FD4EBAD-0850-154D-A140-249BE7EF1B91}" destId="{1CC4CC76-AEDB-6648-BFD0-F3D024B86268}" srcOrd="0" destOrd="1" presId="urn:microsoft.com/office/officeart/2005/8/layout/list1"/>
    <dgm:cxn modelId="{029A5EFA-5304-4844-B8ED-60E30044BA66}" type="presParOf" srcId="{E47F620C-3B66-BF4F-83F7-0DE76CFFDA14}" destId="{4478BD56-7B8C-1149-84F0-DDE0A7252821}" srcOrd="0" destOrd="0" presId="urn:microsoft.com/office/officeart/2005/8/layout/list1"/>
    <dgm:cxn modelId="{7B42F0F3-AA6D-FB48-AC27-423A0A28748A}" type="presParOf" srcId="{4478BD56-7B8C-1149-84F0-DDE0A7252821}" destId="{9BD5A7BB-E909-5C4D-A41B-0D659F615113}" srcOrd="0" destOrd="0" presId="urn:microsoft.com/office/officeart/2005/8/layout/list1"/>
    <dgm:cxn modelId="{109CF026-B59F-094A-A125-ACA38549994A}" type="presParOf" srcId="{4478BD56-7B8C-1149-84F0-DDE0A7252821}" destId="{311F88DD-B39E-0F42-90C9-48CC604EF159}" srcOrd="1" destOrd="0" presId="urn:microsoft.com/office/officeart/2005/8/layout/list1"/>
    <dgm:cxn modelId="{DAA9A64B-CB85-2A48-9C01-CC24493691E7}" type="presParOf" srcId="{E47F620C-3B66-BF4F-83F7-0DE76CFFDA14}" destId="{331E1C37-9A0B-DD4D-ACAF-A0767D1CA9B0}" srcOrd="1" destOrd="0" presId="urn:microsoft.com/office/officeart/2005/8/layout/list1"/>
    <dgm:cxn modelId="{12B8B19E-EEB8-A447-9C81-5636DD6364D3}" type="presParOf" srcId="{E47F620C-3B66-BF4F-83F7-0DE76CFFDA14}" destId="{1CC4CC76-AEDB-6648-BFD0-F3D024B86268}"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8359554E-A2BE-4F5A-B870-15B6DC49CC83}">
      <dgm:prSet custT="1"/>
      <dgm:spPr/>
      <dgm:t>
        <a:bodyPr/>
        <a:lstStyle/>
        <a:p>
          <a:r>
            <a:rPr lang="en-US" sz="2800" b="1" dirty="0"/>
            <a:t>DIABETES</a:t>
          </a:r>
          <a:endParaRPr lang="en-US" sz="2300" dirty="0"/>
        </a:p>
      </dgm:t>
    </dgm:pt>
    <dgm:pt modelId="{E30EF884-48F1-405D-9902-721C745714A7}" type="parTrans" cxnId="{BA670CB0-3C89-465E-A92A-12DD3A2221AE}">
      <dgm:prSet/>
      <dgm:spPr/>
      <dgm:t>
        <a:bodyPr/>
        <a:lstStyle/>
        <a:p>
          <a:endParaRPr lang="en-US"/>
        </a:p>
      </dgm:t>
    </dgm:pt>
    <dgm:pt modelId="{0F8C4504-AE8F-468B-B6AB-635B04CFC7AC}" type="sibTrans" cxnId="{BA670CB0-3C89-465E-A92A-12DD3A2221AE}">
      <dgm:prSet/>
      <dgm:spPr/>
      <dgm:t>
        <a:bodyPr/>
        <a:lstStyle/>
        <a:p>
          <a:endParaRPr lang="en-US"/>
        </a:p>
      </dgm:t>
    </dgm:pt>
    <dgm:pt modelId="{28409FEB-D515-4871-A630-7825049BE026}">
      <dgm:prSet/>
      <dgm:spPr/>
      <dgm:t>
        <a:bodyPr/>
        <a:lstStyle/>
        <a:p>
          <a:r>
            <a:rPr lang="en-US" b="0" i="0" dirty="0"/>
            <a:t>There is a statistically significant difference in the incidence of death between people with diabetes and people without diabetes</a:t>
          </a:r>
          <a:endParaRPr lang="en-US" dirty="0"/>
        </a:p>
      </dgm:t>
    </dgm:pt>
    <dgm:pt modelId="{23BFFB44-ACD2-4966-8BBB-97820CD06F70}" type="parTrans" cxnId="{DA168580-CB52-45D5-8BC6-E2CE2C57D875}">
      <dgm:prSet/>
      <dgm:spPr/>
      <dgm:t>
        <a:bodyPr/>
        <a:lstStyle/>
        <a:p>
          <a:endParaRPr lang="en-US"/>
        </a:p>
      </dgm:t>
    </dgm:pt>
    <dgm:pt modelId="{7D49ED69-2271-4078-A493-BFF188F3AFAE}" type="sibTrans" cxnId="{DA168580-CB52-45D5-8BC6-E2CE2C57D875}">
      <dgm:prSet/>
      <dgm:spPr/>
      <dgm:t>
        <a:bodyPr/>
        <a:lstStyle/>
        <a:p>
          <a:endParaRPr lang="en-US"/>
        </a:p>
      </dgm:t>
    </dgm:pt>
    <dgm:pt modelId="{A97C4315-AD10-EB4B-8722-56724181383D}">
      <dgm:prSet/>
      <dgm:spPr/>
      <dgm:t>
        <a:bodyPr/>
        <a:lstStyle/>
        <a:p>
          <a:pPr>
            <a:buFont typeface="Arial" panose="020B0604020202020204" pitchFamily="34" charset="0"/>
            <a:buChar char="•"/>
          </a:pPr>
          <a:r>
            <a:rPr lang="en-US" b="0" i="0" dirty="0"/>
            <a:t>According to this data, having diabetes puts one at a higher risk for death</a:t>
          </a:r>
        </a:p>
      </dgm:t>
    </dgm:pt>
    <dgm:pt modelId="{78CDCE29-D46E-6046-9820-710BFF65FB74}" type="parTrans" cxnId="{0BB29187-F4FD-AC4D-A7F2-626A490C835A}">
      <dgm:prSet/>
      <dgm:spPr/>
      <dgm:t>
        <a:bodyPr/>
        <a:lstStyle/>
        <a:p>
          <a:endParaRPr lang="en-US"/>
        </a:p>
      </dgm:t>
    </dgm:pt>
    <dgm:pt modelId="{06483A82-A141-7D44-88AF-49FFCD3F0893}" type="sibTrans" cxnId="{0BB29187-F4FD-AC4D-A7F2-626A490C835A}">
      <dgm:prSet/>
      <dgm:spPr/>
      <dgm:t>
        <a:bodyPr/>
        <a:lstStyle/>
        <a:p>
          <a:endParaRPr lang="en-US"/>
        </a:p>
      </dgm:t>
    </dgm:pt>
    <dgm:pt modelId="{900C5642-4446-4E45-BE8D-42D34D87E234}">
      <dgm:prSet/>
      <dgm:spPr/>
      <dgm:t>
        <a:bodyPr/>
        <a:lstStyle/>
        <a:p>
          <a:pPr>
            <a:buFont typeface="Arial" panose="020B0604020202020204" pitchFamily="34" charset="0"/>
            <a:buChar char="•"/>
          </a:pPr>
          <a:r>
            <a:rPr lang="en-US" b="1" i="0" u="none" dirty="0"/>
            <a:t>Actionable</a:t>
          </a:r>
          <a:r>
            <a:rPr lang="en-US" b="0" i="0" dirty="0"/>
            <a:t>: screening and treating population groups at risk for diabetes may improve outcomes in those groups</a:t>
          </a:r>
        </a:p>
      </dgm:t>
    </dgm:pt>
    <dgm:pt modelId="{D0EB9DEC-11D4-A44A-8B11-FCF1FB52FEAA}" type="parTrans" cxnId="{91F07030-88C3-BB42-9896-EC643E48C30B}">
      <dgm:prSet/>
      <dgm:spPr/>
      <dgm:t>
        <a:bodyPr/>
        <a:lstStyle/>
        <a:p>
          <a:endParaRPr lang="en-US"/>
        </a:p>
      </dgm:t>
    </dgm:pt>
    <dgm:pt modelId="{EB7B97B0-640B-194B-9A3A-E09A526600EE}" type="sibTrans" cxnId="{91F07030-88C3-BB42-9896-EC643E48C30B}">
      <dgm:prSet/>
      <dgm:spPr/>
      <dgm:t>
        <a:bodyPr/>
        <a:lstStyle/>
        <a:p>
          <a:endParaRPr lang="en-US"/>
        </a:p>
      </dgm:t>
    </dgm:pt>
    <dgm:pt modelId="{DF1487E3-95CB-5849-8640-5850A2893588}" type="pres">
      <dgm:prSet presAssocID="{FD1248F1-5F55-40A2-9BD6-041F2E90E7FB}" presName="linear" presStyleCnt="0">
        <dgm:presLayoutVars>
          <dgm:dir/>
          <dgm:animLvl val="lvl"/>
          <dgm:resizeHandles val="exact"/>
        </dgm:presLayoutVars>
      </dgm:prSet>
      <dgm:spPr/>
    </dgm:pt>
    <dgm:pt modelId="{99FD33A7-9BD6-C649-9A70-E6BA5C85B9AD}" type="pres">
      <dgm:prSet presAssocID="{8359554E-A2BE-4F5A-B870-15B6DC49CC83}" presName="parentLin" presStyleCnt="0"/>
      <dgm:spPr/>
    </dgm:pt>
    <dgm:pt modelId="{1B7B37AE-E66C-A74D-A365-B70CF55480E8}" type="pres">
      <dgm:prSet presAssocID="{8359554E-A2BE-4F5A-B870-15B6DC49CC83}" presName="parentLeftMargin" presStyleLbl="node1" presStyleIdx="0" presStyleCnt="1"/>
      <dgm:spPr/>
    </dgm:pt>
    <dgm:pt modelId="{0A7B7069-B163-1A49-9496-11AEDB940540}" type="pres">
      <dgm:prSet presAssocID="{8359554E-A2BE-4F5A-B870-15B6DC49CC83}" presName="parentText" presStyleLbl="node1" presStyleIdx="0" presStyleCnt="1">
        <dgm:presLayoutVars>
          <dgm:chMax val="0"/>
          <dgm:bulletEnabled val="1"/>
        </dgm:presLayoutVars>
      </dgm:prSet>
      <dgm:spPr/>
    </dgm:pt>
    <dgm:pt modelId="{88ACE735-F5AB-F848-8146-414DC509148B}" type="pres">
      <dgm:prSet presAssocID="{8359554E-A2BE-4F5A-B870-15B6DC49CC83}" presName="negativeSpace" presStyleCnt="0"/>
      <dgm:spPr/>
    </dgm:pt>
    <dgm:pt modelId="{E236B166-5D48-1D4B-B164-628A4BCC7FDD}" type="pres">
      <dgm:prSet presAssocID="{8359554E-A2BE-4F5A-B870-15B6DC49CC83}" presName="childText" presStyleLbl="conFgAcc1" presStyleIdx="0" presStyleCnt="1" custLinFactNeighborX="460" custLinFactNeighborY="19513">
        <dgm:presLayoutVars>
          <dgm:bulletEnabled val="1"/>
        </dgm:presLayoutVars>
      </dgm:prSet>
      <dgm:spPr/>
    </dgm:pt>
  </dgm:ptLst>
  <dgm:cxnLst>
    <dgm:cxn modelId="{91F07030-88C3-BB42-9896-EC643E48C30B}" srcId="{8359554E-A2BE-4F5A-B870-15B6DC49CC83}" destId="{900C5642-4446-4E45-BE8D-42D34D87E234}" srcOrd="2" destOrd="0" parTransId="{D0EB9DEC-11D4-A44A-8B11-FCF1FB52FEAA}" sibTransId="{EB7B97B0-640B-194B-9A3A-E09A526600EE}"/>
    <dgm:cxn modelId="{47E4565A-842D-E245-A492-30B63EE021D2}" type="presOf" srcId="{28409FEB-D515-4871-A630-7825049BE026}" destId="{E236B166-5D48-1D4B-B164-628A4BCC7FDD}" srcOrd="0" destOrd="0" presId="urn:microsoft.com/office/officeart/2005/8/layout/list1"/>
    <dgm:cxn modelId="{9E4BB071-A276-7C40-9393-18B5C566D45F}" type="presOf" srcId="{FD1248F1-5F55-40A2-9BD6-041F2E90E7FB}" destId="{DF1487E3-95CB-5849-8640-5850A2893588}" srcOrd="0" destOrd="0" presId="urn:microsoft.com/office/officeart/2005/8/layout/list1"/>
    <dgm:cxn modelId="{DA168580-CB52-45D5-8BC6-E2CE2C57D875}" srcId="{8359554E-A2BE-4F5A-B870-15B6DC49CC83}" destId="{28409FEB-D515-4871-A630-7825049BE026}" srcOrd="0" destOrd="0" parTransId="{23BFFB44-ACD2-4966-8BBB-97820CD06F70}" sibTransId="{7D49ED69-2271-4078-A493-BFF188F3AFAE}"/>
    <dgm:cxn modelId="{0BB29187-F4FD-AC4D-A7F2-626A490C835A}" srcId="{8359554E-A2BE-4F5A-B870-15B6DC49CC83}" destId="{A97C4315-AD10-EB4B-8722-56724181383D}" srcOrd="1" destOrd="0" parTransId="{78CDCE29-D46E-6046-9820-710BFF65FB74}" sibTransId="{06483A82-A141-7D44-88AF-49FFCD3F0893}"/>
    <dgm:cxn modelId="{B090AFA5-73C2-BB4B-99AE-E5A6D8C10372}" type="presOf" srcId="{900C5642-4446-4E45-BE8D-42D34D87E234}" destId="{E236B166-5D48-1D4B-B164-628A4BCC7FDD}" srcOrd="0" destOrd="2" presId="urn:microsoft.com/office/officeart/2005/8/layout/list1"/>
    <dgm:cxn modelId="{49539FAF-8C72-3F41-99F9-DE3D4B9350B6}" type="presOf" srcId="{8359554E-A2BE-4F5A-B870-15B6DC49CC83}" destId="{1B7B37AE-E66C-A74D-A365-B70CF55480E8}" srcOrd="0" destOrd="0" presId="urn:microsoft.com/office/officeart/2005/8/layout/list1"/>
    <dgm:cxn modelId="{BA670CB0-3C89-465E-A92A-12DD3A2221AE}" srcId="{FD1248F1-5F55-40A2-9BD6-041F2E90E7FB}" destId="{8359554E-A2BE-4F5A-B870-15B6DC49CC83}" srcOrd="0" destOrd="0" parTransId="{E30EF884-48F1-405D-9902-721C745714A7}" sibTransId="{0F8C4504-AE8F-468B-B6AB-635B04CFC7AC}"/>
    <dgm:cxn modelId="{1ED4A3E0-F397-4F4C-BC27-EE8D54D9540F}" type="presOf" srcId="{A97C4315-AD10-EB4B-8722-56724181383D}" destId="{E236B166-5D48-1D4B-B164-628A4BCC7FDD}" srcOrd="0" destOrd="1" presId="urn:microsoft.com/office/officeart/2005/8/layout/list1"/>
    <dgm:cxn modelId="{7B090CFA-5EAB-6F4F-B14C-04ECC160365B}" type="presOf" srcId="{8359554E-A2BE-4F5A-B870-15B6DC49CC83}" destId="{0A7B7069-B163-1A49-9496-11AEDB940540}" srcOrd="1" destOrd="0" presId="urn:microsoft.com/office/officeart/2005/8/layout/list1"/>
    <dgm:cxn modelId="{4EEDB43D-6AB7-6948-B77E-7E5AB97530BD}" type="presParOf" srcId="{DF1487E3-95CB-5849-8640-5850A2893588}" destId="{99FD33A7-9BD6-C649-9A70-E6BA5C85B9AD}" srcOrd="0" destOrd="0" presId="urn:microsoft.com/office/officeart/2005/8/layout/list1"/>
    <dgm:cxn modelId="{AEC39325-FF34-D94C-8F25-31028CFB4268}" type="presParOf" srcId="{99FD33A7-9BD6-C649-9A70-E6BA5C85B9AD}" destId="{1B7B37AE-E66C-A74D-A365-B70CF55480E8}" srcOrd="0" destOrd="0" presId="urn:microsoft.com/office/officeart/2005/8/layout/list1"/>
    <dgm:cxn modelId="{65C5C053-4FE4-744B-BB51-8D339FDAA7A2}" type="presParOf" srcId="{99FD33A7-9BD6-C649-9A70-E6BA5C85B9AD}" destId="{0A7B7069-B163-1A49-9496-11AEDB940540}" srcOrd="1" destOrd="0" presId="urn:microsoft.com/office/officeart/2005/8/layout/list1"/>
    <dgm:cxn modelId="{60DAD745-51B4-CF42-A52F-6CB0B256B1E0}" type="presParOf" srcId="{DF1487E3-95CB-5849-8640-5850A2893588}" destId="{88ACE735-F5AB-F848-8146-414DC509148B}" srcOrd="1" destOrd="0" presId="urn:microsoft.com/office/officeart/2005/8/layout/list1"/>
    <dgm:cxn modelId="{EF817FF6-EE06-3244-A467-CCD59FA8BE12}" type="presParOf" srcId="{DF1487E3-95CB-5849-8640-5850A2893588}" destId="{E236B166-5D48-1D4B-B164-628A4BCC7FDD}"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HYPERTENSION</a:t>
          </a:r>
          <a:endParaRPr lang="en-US" sz="21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is a statistically significant difference in the incidence of death between people with hypertension and people without hypertension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F019BB67-3F02-6C4B-BA68-5B67CE39E8C4}">
      <dgm:prSet/>
      <dgm:spPr/>
      <dgm:t>
        <a:bodyPr/>
        <a:lstStyle/>
        <a:p>
          <a:pPr>
            <a:buFont typeface="Arial" panose="020B0604020202020204" pitchFamily="34" charset="0"/>
            <a:buChar char="•"/>
          </a:pPr>
          <a:r>
            <a:rPr lang="en-US" b="0" i="0" dirty="0"/>
            <a:t>According to this data, having high blood pressure puts one at a higher risk for death, and having normal blood pressure reduces the risk for death</a:t>
          </a:r>
        </a:p>
      </dgm:t>
    </dgm:pt>
    <dgm:pt modelId="{535AC88F-7ED6-AB46-AA7A-A610EE7F0C1B}" type="parTrans" cxnId="{B8F8C841-2665-3C4B-9D10-E831E11FA364}">
      <dgm:prSet/>
      <dgm:spPr/>
      <dgm:t>
        <a:bodyPr/>
        <a:lstStyle/>
        <a:p>
          <a:endParaRPr lang="en-US"/>
        </a:p>
      </dgm:t>
    </dgm:pt>
    <dgm:pt modelId="{25BA97D4-F83E-FB44-AF44-0B812B01451C}" type="sibTrans" cxnId="{B8F8C841-2665-3C4B-9D10-E831E11FA364}">
      <dgm:prSet/>
      <dgm:spPr/>
      <dgm:t>
        <a:bodyPr/>
        <a:lstStyle/>
        <a:p>
          <a:endParaRPr lang="en-US"/>
        </a:p>
      </dgm:t>
    </dgm:pt>
    <dgm:pt modelId="{E54ED300-7B6E-FD40-836E-C2ED367AAA4C}">
      <dgm:prSet/>
      <dgm:spPr/>
      <dgm:t>
        <a:bodyPr/>
        <a:lstStyle/>
        <a:p>
          <a:pPr>
            <a:buFont typeface="Arial" panose="020B0604020202020204" pitchFamily="34" charset="0"/>
            <a:buChar char="•"/>
          </a:pPr>
          <a:r>
            <a:rPr lang="en-US" b="1" i="0" dirty="0"/>
            <a:t>Actionable</a:t>
          </a:r>
          <a:r>
            <a:rPr lang="en-US" b="0" i="0" dirty="0"/>
            <a:t>: regular screening and treatment of hypertension may improve population outcomes </a:t>
          </a:r>
        </a:p>
      </dgm:t>
    </dgm:pt>
    <dgm:pt modelId="{43AD6853-397B-204C-8FB3-AF56664A1083}" type="parTrans" cxnId="{97747C81-1ACE-BD46-95E3-FA3CE117E7D6}">
      <dgm:prSet/>
      <dgm:spPr/>
      <dgm:t>
        <a:bodyPr/>
        <a:lstStyle/>
        <a:p>
          <a:endParaRPr lang="en-US"/>
        </a:p>
      </dgm:t>
    </dgm:pt>
    <dgm:pt modelId="{292A0229-1D99-124D-A167-1721226A8B22}" type="sibTrans" cxnId="{97747C81-1ACE-BD46-95E3-FA3CE117E7D6}">
      <dgm:prSet/>
      <dgm:spPr/>
      <dgm:t>
        <a:bodyPr/>
        <a:lstStyle/>
        <a:p>
          <a:endParaRPr lang="en-US"/>
        </a:p>
      </dgm:t>
    </dgm:pt>
    <dgm:pt modelId="{611A6220-FA0E-3F43-9963-36BBD78F8CC6}">
      <dgm:prSet/>
      <dgm:spPr/>
      <dgm:t>
        <a:bodyPr/>
        <a:lstStyle/>
        <a:p>
          <a:endParaRPr lang="en-US" dirty="0"/>
        </a:p>
      </dgm:t>
    </dgm:pt>
    <dgm:pt modelId="{FAEE30A7-E398-B74A-A4B3-E3D76B035ECE}" type="parTrans" cxnId="{50E9E31B-A364-444B-A803-E249F996D791}">
      <dgm:prSet/>
      <dgm:spPr/>
      <dgm:t>
        <a:bodyPr/>
        <a:lstStyle/>
        <a:p>
          <a:endParaRPr lang="en-US"/>
        </a:p>
      </dgm:t>
    </dgm:pt>
    <dgm:pt modelId="{382E265E-504C-5042-B57D-C5AE0D4FD198}" type="sibTrans" cxnId="{50E9E31B-A364-444B-A803-E249F996D791}">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custScaleY="91105">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custScaleX="82243" custScaleY="57177">
        <dgm:presLayoutVars>
          <dgm:bulletEnabled val="1"/>
        </dgm:presLayoutVars>
      </dgm:prSet>
      <dgm:spPr/>
    </dgm:pt>
  </dgm:ptLst>
  <dgm:cxnLst>
    <dgm:cxn modelId="{8AF96610-069C-4442-904B-D63D533989A9}" srcId="{A388DE93-445F-4B19-A3F1-DFEC6FD07A73}" destId="{8D5FEB25-6CB5-4D33-9B02-58E629CB3E3C}" srcOrd="1" destOrd="0" parTransId="{2AAD5B43-B311-4D22-8531-931C6A6A4DA5}" sibTransId="{6B8FF601-DD99-4DF0-A7E1-73DEF7A17011}"/>
    <dgm:cxn modelId="{50E9E31B-A364-444B-A803-E249F996D791}" srcId="{A388DE93-445F-4B19-A3F1-DFEC6FD07A73}" destId="{611A6220-FA0E-3F43-9963-36BBD78F8CC6}" srcOrd="0" destOrd="0" parTransId="{FAEE30A7-E398-B74A-A4B3-E3D76B035ECE}" sibTransId="{382E265E-504C-5042-B57D-C5AE0D4FD198}"/>
    <dgm:cxn modelId="{B8F8C841-2665-3C4B-9D10-E831E11FA364}" srcId="{A388DE93-445F-4B19-A3F1-DFEC6FD07A73}" destId="{F019BB67-3F02-6C4B-BA68-5B67CE39E8C4}" srcOrd="2" destOrd="0" parTransId="{535AC88F-7ED6-AB46-AA7A-A610EE7F0C1B}" sibTransId="{25BA97D4-F83E-FB44-AF44-0B812B01451C}"/>
    <dgm:cxn modelId="{C11A994C-A09F-4BD9-ADAD-D22A7B14C28B}" srcId="{774BE7DC-31B4-471C-BD00-827379F69C2D}" destId="{A388DE93-445F-4B19-A3F1-DFEC6FD07A73}" srcOrd="0" destOrd="0" parTransId="{1A599D0E-EEFF-40D2-853E-D16ADFA18A5A}" sibTransId="{4741AC92-0DDA-4873-B433-159DC7151666}"/>
    <dgm:cxn modelId="{93A6E750-7AF3-DB4B-80BB-EB83C8C1FEF8}" type="presOf" srcId="{F019BB67-3F02-6C4B-BA68-5B67CE39E8C4}" destId="{E4B4617C-BEF3-984A-B59F-2946800ADDBC}" srcOrd="0" destOrd="2" presId="urn:microsoft.com/office/officeart/2005/8/layout/list1"/>
    <dgm:cxn modelId="{A1EED768-A389-FD44-BEF3-59C8DD041B71}" type="presOf" srcId="{E54ED300-7B6E-FD40-836E-C2ED367AAA4C}" destId="{E4B4617C-BEF3-984A-B59F-2946800ADDBC}" srcOrd="0" destOrd="3" presId="urn:microsoft.com/office/officeart/2005/8/layout/list1"/>
    <dgm:cxn modelId="{6A7D686F-0B01-9E4B-8C60-C5520817C6F9}" type="presOf" srcId="{611A6220-FA0E-3F43-9963-36BBD78F8CC6}" destId="{E4B4617C-BEF3-984A-B59F-2946800ADDBC}" srcOrd="0" destOrd="0" presId="urn:microsoft.com/office/officeart/2005/8/layout/list1"/>
    <dgm:cxn modelId="{123B6774-7EF6-F44A-B15F-412B5AF4F82F}" type="presOf" srcId="{8D5FEB25-6CB5-4D33-9B02-58E629CB3E3C}" destId="{E4B4617C-BEF3-984A-B59F-2946800ADDBC}" srcOrd="0" destOrd="1" presId="urn:microsoft.com/office/officeart/2005/8/layout/list1"/>
    <dgm:cxn modelId="{97747C81-1ACE-BD46-95E3-FA3CE117E7D6}" srcId="{A388DE93-445F-4B19-A3F1-DFEC6FD07A73}" destId="{E54ED300-7B6E-FD40-836E-C2ED367AAA4C}" srcOrd="3" destOrd="0" parTransId="{43AD6853-397B-204C-8FB3-AF56664A1083}" sibTransId="{292A0229-1D99-124D-A167-1721226A8B22}"/>
    <dgm:cxn modelId="{6916FDBB-017B-B84C-ADB9-AE0097BA4210}" type="presOf" srcId="{A388DE93-445F-4B19-A3F1-DFEC6FD07A73}" destId="{DBFA0F99-4298-484F-9099-6B126EC2E030}" srcOrd="0" destOrd="0" presId="urn:microsoft.com/office/officeart/2005/8/layout/list1"/>
    <dgm:cxn modelId="{CD9932D4-635D-404D-87F3-1AE7311D4044}" type="presOf" srcId="{A388DE93-445F-4B19-A3F1-DFEC6FD07A73}" destId="{1C2F8634-3E00-D54C-A83F-906D248CE456}" srcOrd="1" destOrd="0" presId="urn:microsoft.com/office/officeart/2005/8/layout/list1"/>
    <dgm:cxn modelId="{DEA7F5EC-E175-044D-9B84-027244679701}" type="presOf" srcId="{774BE7DC-31B4-471C-BD00-827379F69C2D}" destId="{B53B1F45-FD6D-7245-9DB6-76462D2F40D3}" srcOrd="0" destOrd="0" presId="urn:microsoft.com/office/officeart/2005/8/layout/list1"/>
    <dgm:cxn modelId="{DD6EB92F-75DE-0147-AEEF-486FFB46EBED}" type="presParOf" srcId="{B53B1F45-FD6D-7245-9DB6-76462D2F40D3}" destId="{BC064488-1A77-9E42-8296-751F444C7E1D}" srcOrd="0" destOrd="0" presId="urn:microsoft.com/office/officeart/2005/8/layout/list1"/>
    <dgm:cxn modelId="{C7D1D0DD-4C46-0F4F-A631-C2C45D518840}" type="presParOf" srcId="{BC064488-1A77-9E42-8296-751F444C7E1D}" destId="{DBFA0F99-4298-484F-9099-6B126EC2E030}" srcOrd="0" destOrd="0" presId="urn:microsoft.com/office/officeart/2005/8/layout/list1"/>
    <dgm:cxn modelId="{73F84ED6-3EC5-D543-B3C7-9270833331B8}" type="presParOf" srcId="{BC064488-1A77-9E42-8296-751F444C7E1D}" destId="{1C2F8634-3E00-D54C-A83F-906D248CE456}" srcOrd="1" destOrd="0" presId="urn:microsoft.com/office/officeart/2005/8/layout/list1"/>
    <dgm:cxn modelId="{04C874E6-9492-404D-A4A3-E3033C04863E}" type="presParOf" srcId="{B53B1F45-FD6D-7245-9DB6-76462D2F40D3}" destId="{36A5C2DC-3192-F342-8D0D-6BAAF5F62868}" srcOrd="1" destOrd="0" presId="urn:microsoft.com/office/officeart/2005/8/layout/list1"/>
    <dgm:cxn modelId="{19EDF2A3-E184-834A-9B06-A0E631181D61}"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94A295F0-61F9-4CFA-99E0-1A0F5A4EEDED}">
      <dgm:prSet custT="1"/>
      <dgm:spPr/>
      <dgm:t>
        <a:bodyPr/>
        <a:lstStyle/>
        <a:p>
          <a:r>
            <a:rPr lang="en-US" sz="2800" b="1" i="0" dirty="0"/>
            <a:t>STROKE</a:t>
          </a:r>
          <a:endParaRPr lang="en-US" sz="3000" b="1" dirty="0"/>
        </a:p>
      </dgm:t>
    </dgm:pt>
    <dgm:pt modelId="{6EB82EBD-828E-4343-A8C7-337A9A3ED3E2}" type="parTrans" cxnId="{37106040-C01A-42B3-917F-A00291E9EBDD}">
      <dgm:prSet/>
      <dgm:spPr/>
      <dgm:t>
        <a:bodyPr/>
        <a:lstStyle/>
        <a:p>
          <a:endParaRPr lang="en-US"/>
        </a:p>
      </dgm:t>
    </dgm:pt>
    <dgm:pt modelId="{33C459F4-CE99-4A09-A972-D71E8B425E09}" type="sibTrans" cxnId="{37106040-C01A-42B3-917F-A00291E9EBDD}">
      <dgm:prSet/>
      <dgm:spPr/>
      <dgm:t>
        <a:bodyPr/>
        <a:lstStyle/>
        <a:p>
          <a:endParaRPr lang="en-US"/>
        </a:p>
      </dgm:t>
    </dgm:pt>
    <dgm:pt modelId="{0799CF3C-7AA9-493F-9072-8999D6B40A84}">
      <dgm:prSet/>
      <dgm:spPr/>
      <dgm:t>
        <a:bodyPr/>
        <a:lstStyle/>
        <a:p>
          <a:r>
            <a:rPr lang="en-US" b="0" i="0" dirty="0"/>
            <a:t>There is a statistically significant difference in the incidence of death between people who had a stroke, when compared with people who haven't had a stroke</a:t>
          </a:r>
          <a:endParaRPr lang="en-US" dirty="0"/>
        </a:p>
      </dgm:t>
    </dgm:pt>
    <dgm:pt modelId="{DE1238CC-0B58-4BF3-86CA-55A67483BC51}" type="parTrans" cxnId="{9453E7DB-6E12-4A11-ADF1-16362378B78C}">
      <dgm:prSet/>
      <dgm:spPr/>
      <dgm:t>
        <a:bodyPr/>
        <a:lstStyle/>
        <a:p>
          <a:endParaRPr lang="en-US"/>
        </a:p>
      </dgm:t>
    </dgm:pt>
    <dgm:pt modelId="{33AC8569-0C96-422C-85EC-EB0272B160F9}" type="sibTrans" cxnId="{9453E7DB-6E12-4A11-ADF1-16362378B78C}">
      <dgm:prSet/>
      <dgm:spPr/>
      <dgm:t>
        <a:bodyPr/>
        <a:lstStyle/>
        <a:p>
          <a:endParaRPr lang="en-US"/>
        </a:p>
      </dgm:t>
    </dgm:pt>
    <dgm:pt modelId="{DB9FD9AE-15B7-C644-94B9-085C6652EE67}">
      <dgm:prSet/>
      <dgm:spPr/>
      <dgm:t>
        <a:bodyPr/>
        <a:lstStyle/>
        <a:p>
          <a:pPr>
            <a:buFont typeface="Arial" panose="020B0604020202020204" pitchFamily="34" charset="0"/>
            <a:buChar char="•"/>
          </a:pPr>
          <a:r>
            <a:rPr lang="en-US" b="0" i="0" dirty="0"/>
            <a:t>According to this data, having had a stroke puts one at a higher risk for death</a:t>
          </a:r>
        </a:p>
      </dgm:t>
    </dgm:pt>
    <dgm:pt modelId="{EFA0BDDD-3E69-E24C-94EE-C831710A026F}" type="parTrans" cxnId="{7A9E7AA5-ACAC-F74F-A618-B75148A6AE8B}">
      <dgm:prSet/>
      <dgm:spPr/>
      <dgm:t>
        <a:bodyPr/>
        <a:lstStyle/>
        <a:p>
          <a:endParaRPr lang="en-US"/>
        </a:p>
      </dgm:t>
    </dgm:pt>
    <dgm:pt modelId="{25CFE7C2-F976-B644-883D-BA7897216B1D}" type="sibTrans" cxnId="{7A9E7AA5-ACAC-F74F-A618-B75148A6AE8B}">
      <dgm:prSet/>
      <dgm:spPr/>
      <dgm:t>
        <a:bodyPr/>
        <a:lstStyle/>
        <a:p>
          <a:endParaRPr lang="en-US"/>
        </a:p>
      </dgm:t>
    </dgm:pt>
    <dgm:pt modelId="{5096C06D-ACD3-9D42-B821-D344172C6CE3}">
      <dgm:prSet/>
      <dgm:spPr/>
      <dgm:t>
        <a:bodyPr/>
        <a:lstStyle/>
        <a:p>
          <a:pPr>
            <a:buFont typeface="Arial" panose="020B0604020202020204" pitchFamily="34" charset="0"/>
            <a:buChar char="•"/>
          </a:pPr>
          <a:r>
            <a:rPr lang="en-US" b="1" i="0" dirty="0"/>
            <a:t>Actionable</a:t>
          </a:r>
          <a:r>
            <a:rPr lang="en-US" b="0" i="0" dirty="0"/>
            <a:t>: further investigation needed on ways to mitigate the effects of a stroke on longevity</a:t>
          </a:r>
        </a:p>
      </dgm:t>
    </dgm:pt>
    <dgm:pt modelId="{013C98F3-1A99-984C-A535-CCCD88388875}" type="parTrans" cxnId="{11870663-A75B-344C-AA2B-DF97B311EF85}">
      <dgm:prSet/>
      <dgm:spPr/>
    </dgm:pt>
    <dgm:pt modelId="{445F2C38-EF02-1549-8BD4-D06D692EF2A9}" type="sibTrans" cxnId="{11870663-A75B-344C-AA2B-DF97B311EF85}">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4CBBA435-D545-2B49-A2DD-2B101AF14C9C}" type="pres">
      <dgm:prSet presAssocID="{94A295F0-61F9-4CFA-99E0-1A0F5A4EEDED}" presName="parentLin" presStyleCnt="0"/>
      <dgm:spPr/>
    </dgm:pt>
    <dgm:pt modelId="{FB26F052-8221-974B-9D01-FE5032BF2050}" type="pres">
      <dgm:prSet presAssocID="{94A295F0-61F9-4CFA-99E0-1A0F5A4EEDED}" presName="parentLeftMargin" presStyleLbl="node1" presStyleIdx="0" presStyleCnt="1"/>
      <dgm:spPr/>
    </dgm:pt>
    <dgm:pt modelId="{A933DA07-CECD-B346-B07B-300F2C799A6E}" type="pres">
      <dgm:prSet presAssocID="{94A295F0-61F9-4CFA-99E0-1A0F5A4EEDED}" presName="parentText" presStyleLbl="node1" presStyleIdx="0" presStyleCnt="1">
        <dgm:presLayoutVars>
          <dgm:chMax val="0"/>
          <dgm:bulletEnabled val="1"/>
        </dgm:presLayoutVars>
      </dgm:prSet>
      <dgm:spPr/>
    </dgm:pt>
    <dgm:pt modelId="{93D79537-04C8-9643-A49E-C6F7D3E8540C}" type="pres">
      <dgm:prSet presAssocID="{94A295F0-61F9-4CFA-99E0-1A0F5A4EEDED}" presName="negativeSpace" presStyleCnt="0"/>
      <dgm:spPr/>
    </dgm:pt>
    <dgm:pt modelId="{D38DE33E-5346-0541-8255-136530803C8E}" type="pres">
      <dgm:prSet presAssocID="{94A295F0-61F9-4CFA-99E0-1A0F5A4EEDED}" presName="childText" presStyleLbl="conFgAcc1" presStyleIdx="0" presStyleCnt="1" custLinFactNeighborX="-105">
        <dgm:presLayoutVars>
          <dgm:bulletEnabled val="1"/>
        </dgm:presLayoutVars>
      </dgm:prSet>
      <dgm:spPr/>
    </dgm:pt>
  </dgm:ptLst>
  <dgm:cxnLst>
    <dgm:cxn modelId="{CC7B4025-7EA3-3C42-B9E5-6283EC5BFDEA}" type="presOf" srcId="{DB9FD9AE-15B7-C644-94B9-085C6652EE67}" destId="{D38DE33E-5346-0541-8255-136530803C8E}" srcOrd="0" destOrd="1" presId="urn:microsoft.com/office/officeart/2005/8/layout/list1"/>
    <dgm:cxn modelId="{37106040-C01A-42B3-917F-A00291E9EBDD}" srcId="{774BE7DC-31B4-471C-BD00-827379F69C2D}" destId="{94A295F0-61F9-4CFA-99E0-1A0F5A4EEDED}" srcOrd="0" destOrd="0" parTransId="{6EB82EBD-828E-4343-A8C7-337A9A3ED3E2}" sibTransId="{33C459F4-CE99-4A09-A972-D71E8B425E09}"/>
    <dgm:cxn modelId="{109B9C5E-EA37-154E-A143-16F09953323D}" type="presOf" srcId="{774BE7DC-31B4-471C-BD00-827379F69C2D}" destId="{B53B1F45-FD6D-7245-9DB6-76462D2F40D3}" srcOrd="0" destOrd="0" presId="urn:microsoft.com/office/officeart/2005/8/layout/list1"/>
    <dgm:cxn modelId="{11870663-A75B-344C-AA2B-DF97B311EF85}" srcId="{94A295F0-61F9-4CFA-99E0-1A0F5A4EEDED}" destId="{5096C06D-ACD3-9D42-B821-D344172C6CE3}" srcOrd="2" destOrd="0" parTransId="{013C98F3-1A99-984C-A535-CCCD88388875}" sibTransId="{445F2C38-EF02-1549-8BD4-D06D692EF2A9}"/>
    <dgm:cxn modelId="{6100557F-C527-3144-A7F1-CF97A8C0A2A3}" type="presOf" srcId="{0799CF3C-7AA9-493F-9072-8999D6B40A84}" destId="{D38DE33E-5346-0541-8255-136530803C8E}" srcOrd="0" destOrd="0" presId="urn:microsoft.com/office/officeart/2005/8/layout/list1"/>
    <dgm:cxn modelId="{4CB55994-8937-CC4E-B90F-25D20A7B7F1F}" type="presOf" srcId="{5096C06D-ACD3-9D42-B821-D344172C6CE3}" destId="{D38DE33E-5346-0541-8255-136530803C8E}" srcOrd="0" destOrd="2" presId="urn:microsoft.com/office/officeart/2005/8/layout/list1"/>
    <dgm:cxn modelId="{7A9E7AA5-ACAC-F74F-A618-B75148A6AE8B}" srcId="{94A295F0-61F9-4CFA-99E0-1A0F5A4EEDED}" destId="{DB9FD9AE-15B7-C644-94B9-085C6652EE67}" srcOrd="1" destOrd="0" parTransId="{EFA0BDDD-3E69-E24C-94EE-C831710A026F}" sibTransId="{25CFE7C2-F976-B644-883D-BA7897216B1D}"/>
    <dgm:cxn modelId="{961177AC-942C-654C-9701-0474535ECE46}" type="presOf" srcId="{94A295F0-61F9-4CFA-99E0-1A0F5A4EEDED}" destId="{FB26F052-8221-974B-9D01-FE5032BF2050}" srcOrd="0" destOrd="0" presId="urn:microsoft.com/office/officeart/2005/8/layout/list1"/>
    <dgm:cxn modelId="{F99D34B2-BFBA-EB4C-94DA-9731269BEAD0}" type="presOf" srcId="{94A295F0-61F9-4CFA-99E0-1A0F5A4EEDED}" destId="{A933DA07-CECD-B346-B07B-300F2C799A6E}" srcOrd="1" destOrd="0" presId="urn:microsoft.com/office/officeart/2005/8/layout/list1"/>
    <dgm:cxn modelId="{9453E7DB-6E12-4A11-ADF1-16362378B78C}" srcId="{94A295F0-61F9-4CFA-99E0-1A0F5A4EEDED}" destId="{0799CF3C-7AA9-493F-9072-8999D6B40A84}" srcOrd="0" destOrd="0" parTransId="{DE1238CC-0B58-4BF3-86CA-55A67483BC51}" sibTransId="{33AC8569-0C96-422C-85EC-EB0272B160F9}"/>
    <dgm:cxn modelId="{8A64F4AC-BBF1-8D4A-9EF7-E79500E9A9ED}" type="presParOf" srcId="{B53B1F45-FD6D-7245-9DB6-76462D2F40D3}" destId="{4CBBA435-D545-2B49-A2DD-2B101AF14C9C}" srcOrd="0" destOrd="0" presId="urn:microsoft.com/office/officeart/2005/8/layout/list1"/>
    <dgm:cxn modelId="{3AC506C7-7228-7A4C-A824-83752DE0CB24}" type="presParOf" srcId="{4CBBA435-D545-2B49-A2DD-2B101AF14C9C}" destId="{FB26F052-8221-974B-9D01-FE5032BF2050}" srcOrd="0" destOrd="0" presId="urn:microsoft.com/office/officeart/2005/8/layout/list1"/>
    <dgm:cxn modelId="{86244BD0-AAD3-A741-8CBA-5C9921F495F9}" type="presParOf" srcId="{4CBBA435-D545-2B49-A2DD-2B101AF14C9C}" destId="{A933DA07-CECD-B346-B07B-300F2C799A6E}" srcOrd="1" destOrd="0" presId="urn:microsoft.com/office/officeart/2005/8/layout/list1"/>
    <dgm:cxn modelId="{E7A3A4D1-CFC9-AB4E-87B4-32D1CC9716F9}" type="presParOf" srcId="{B53B1F45-FD6D-7245-9DB6-76462D2F40D3}" destId="{93D79537-04C8-9643-A49E-C6F7D3E8540C}" srcOrd="1" destOrd="0" presId="urn:microsoft.com/office/officeart/2005/8/layout/list1"/>
    <dgm:cxn modelId="{9248BAA0-8D39-FF4A-86C7-5843BA98FECC}" type="presParOf" srcId="{B53B1F45-FD6D-7245-9DB6-76462D2F40D3}" destId="{D38DE33E-5346-0541-8255-136530803C8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HEART DISEASE</a:t>
          </a:r>
          <a:endParaRPr lang="en-US" sz="28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is a statistically significant difference in the incidence of death between people who have heart disease and people who don't have heart disease</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E8C32DCA-ED93-0441-97F3-DD38D0DDCA95}">
      <dgm:prSet/>
      <dgm:spPr/>
      <dgm:t>
        <a:bodyPr/>
        <a:lstStyle/>
        <a:p>
          <a:pPr>
            <a:buFont typeface="Arial" panose="020B0604020202020204" pitchFamily="34" charset="0"/>
            <a:buChar char="•"/>
          </a:pPr>
          <a:r>
            <a:rPr lang="en-US" b="0" i="0" dirty="0"/>
            <a:t>According to this data, having heart disease puts one at a higher risk for death</a:t>
          </a:r>
        </a:p>
      </dgm:t>
    </dgm:pt>
    <dgm:pt modelId="{2E96DD63-D482-8045-A0F3-028B519C9584}" type="parTrans" cxnId="{29BDE061-1C67-D34F-819B-B3EFF1319936}">
      <dgm:prSet/>
      <dgm:spPr/>
      <dgm:t>
        <a:bodyPr/>
        <a:lstStyle/>
        <a:p>
          <a:endParaRPr lang="en-US"/>
        </a:p>
      </dgm:t>
    </dgm:pt>
    <dgm:pt modelId="{47102957-D8FF-1A42-8405-9E7907DD5F40}" type="sibTrans" cxnId="{29BDE061-1C67-D34F-819B-B3EFF1319936}">
      <dgm:prSet/>
      <dgm:spPr/>
      <dgm:t>
        <a:bodyPr/>
        <a:lstStyle/>
        <a:p>
          <a:endParaRPr lang="en-US"/>
        </a:p>
      </dgm:t>
    </dgm:pt>
    <dgm:pt modelId="{41E61ACA-F10B-3446-A7FF-DB3A091482A8}">
      <dgm:prSet/>
      <dgm:spPr/>
      <dgm:t>
        <a:bodyPr/>
        <a:lstStyle/>
        <a:p>
          <a:pPr>
            <a:buFont typeface="Arial" panose="020B0604020202020204" pitchFamily="34" charset="0"/>
            <a:buChar char="•"/>
          </a:pPr>
          <a:r>
            <a:rPr lang="en-US" b="1" i="0" dirty="0"/>
            <a:t>Actionable</a:t>
          </a:r>
          <a:r>
            <a:rPr lang="en-US" b="0" i="0" dirty="0"/>
            <a:t>: further investigation is needed on ways to mitigate the effects of heart disease on longevity</a:t>
          </a:r>
        </a:p>
      </dgm:t>
    </dgm:pt>
    <dgm:pt modelId="{CB0EA1BF-35C5-5A41-8FDD-8E91C3172AEA}" type="parTrans" cxnId="{F8D8C1D0-2D6D-5A46-9486-1C1B8CE4C0DD}">
      <dgm:prSet/>
      <dgm:spPr/>
    </dgm:pt>
    <dgm:pt modelId="{F4C508E9-84F8-8C48-BA3E-9E620A3CE9D8}" type="sibTrans" cxnId="{F8D8C1D0-2D6D-5A46-9486-1C1B8CE4C0DD}">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29BDE061-1C67-D34F-819B-B3EFF1319936}" srcId="{A388DE93-445F-4B19-A3F1-DFEC6FD07A73}" destId="{E8C32DCA-ED93-0441-97F3-DD38D0DDCA95}" srcOrd="1" destOrd="0" parTransId="{2E96DD63-D482-8045-A0F3-028B519C9584}" sibTransId="{47102957-D8FF-1A42-8405-9E7907DD5F40}"/>
    <dgm:cxn modelId="{23583179-618B-FE49-81C4-199974084D08}" type="presOf" srcId="{8D5FEB25-6CB5-4D33-9B02-58E629CB3E3C}" destId="{E4B4617C-BEF3-984A-B59F-2946800ADDBC}" srcOrd="0" destOrd="0" presId="urn:microsoft.com/office/officeart/2005/8/layout/list1"/>
    <dgm:cxn modelId="{3A9D74AF-F3C8-3F49-AB1A-0BF5AA8872D4}" type="presOf" srcId="{E8C32DCA-ED93-0441-97F3-DD38D0DDCA95}" destId="{E4B4617C-BEF3-984A-B59F-2946800ADDBC}" srcOrd="0" destOrd="1" presId="urn:microsoft.com/office/officeart/2005/8/layout/list1"/>
    <dgm:cxn modelId="{A3E16CC8-E1BA-DE48-A743-7E8D96A11A54}" type="presOf" srcId="{A388DE93-445F-4B19-A3F1-DFEC6FD07A73}" destId="{1C2F8634-3E00-D54C-A83F-906D248CE456}" srcOrd="1" destOrd="0" presId="urn:microsoft.com/office/officeart/2005/8/layout/list1"/>
    <dgm:cxn modelId="{F8D8C1D0-2D6D-5A46-9486-1C1B8CE4C0DD}" srcId="{A388DE93-445F-4B19-A3F1-DFEC6FD07A73}" destId="{41E61ACA-F10B-3446-A7FF-DB3A091482A8}" srcOrd="2" destOrd="0" parTransId="{CB0EA1BF-35C5-5A41-8FDD-8E91C3172AEA}" sibTransId="{F4C508E9-84F8-8C48-BA3E-9E620A3CE9D8}"/>
    <dgm:cxn modelId="{F803C3EA-B13D-1544-A323-839DC25F9345}" type="presOf" srcId="{41E61ACA-F10B-3446-A7FF-DB3A091482A8}" destId="{E4B4617C-BEF3-984A-B59F-2946800ADDBC}" srcOrd="0" destOrd="2" presId="urn:microsoft.com/office/officeart/2005/8/layout/list1"/>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F518F1-F19D-2340-8353-A8404E862E6C}">
      <dsp:nvSpPr>
        <dsp:cNvPr id="0" name=""/>
        <dsp:cNvSpPr/>
      </dsp:nvSpPr>
      <dsp:spPr>
        <a:xfrm>
          <a:off x="0" y="320970"/>
          <a:ext cx="5132438" cy="3465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98334" tIns="416560" rIns="398334"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There was a statistically significant difference in the incidence of heart disease between genders</a:t>
          </a:r>
        </a:p>
        <a:p>
          <a:pPr marL="228600" lvl="1" indent="-228600" algn="l" defTabSz="889000">
            <a:lnSpc>
              <a:spcPct val="90000"/>
            </a:lnSpc>
            <a:spcBef>
              <a:spcPct val="0"/>
            </a:spcBef>
            <a:spcAft>
              <a:spcPct val="15000"/>
            </a:spcAft>
            <a:buChar char="•"/>
          </a:pPr>
          <a:r>
            <a:rPr lang="en-US" sz="2000" kern="1200" dirty="0"/>
            <a:t>According to this data, males are more susceptible to heart disease</a:t>
          </a:r>
        </a:p>
        <a:p>
          <a:pPr marL="228600" lvl="1" indent="-228600" algn="l" defTabSz="889000">
            <a:lnSpc>
              <a:spcPct val="90000"/>
            </a:lnSpc>
            <a:spcBef>
              <a:spcPct val="0"/>
            </a:spcBef>
            <a:spcAft>
              <a:spcPct val="15000"/>
            </a:spcAft>
            <a:buFont typeface="Arial" panose="020B0604020202020204" pitchFamily="34" charset="0"/>
            <a:buChar char="•"/>
          </a:pPr>
          <a:r>
            <a:rPr lang="en-US" sz="2000" b="1" i="0" kern="1200" dirty="0"/>
            <a:t>Actionable</a:t>
          </a:r>
          <a:r>
            <a:rPr lang="en-US" sz="2000" b="0" i="0" kern="1200" dirty="0"/>
            <a:t>: influence of gender in heart disease requires further investigation</a:t>
          </a:r>
          <a:endParaRPr lang="en-US" sz="2000" kern="1200" dirty="0"/>
        </a:p>
      </dsp:txBody>
      <dsp:txXfrm>
        <a:off x="0" y="320970"/>
        <a:ext cx="5132438" cy="3465000"/>
      </dsp:txXfrm>
    </dsp:sp>
    <dsp:sp modelId="{EE3524DC-DF68-CE42-832F-47AB29F104F2}">
      <dsp:nvSpPr>
        <dsp:cNvPr id="0" name=""/>
        <dsp:cNvSpPr/>
      </dsp:nvSpPr>
      <dsp:spPr>
        <a:xfrm>
          <a:off x="256621" y="25770"/>
          <a:ext cx="3592707" cy="5904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5796" tIns="0" rIns="135796" bIns="0" numCol="1" spcCol="1270" anchor="ctr" anchorCtr="0">
          <a:noAutofit/>
        </a:bodyPr>
        <a:lstStyle/>
        <a:p>
          <a:pPr marL="0" lvl="0" indent="0" algn="l" defTabSz="1244600">
            <a:lnSpc>
              <a:spcPct val="90000"/>
            </a:lnSpc>
            <a:spcBef>
              <a:spcPct val="0"/>
            </a:spcBef>
            <a:spcAft>
              <a:spcPct val="35000"/>
            </a:spcAft>
            <a:buNone/>
          </a:pPr>
          <a:r>
            <a:rPr lang="en-US" sz="2800" b="1" kern="1200" dirty="0"/>
            <a:t>GENDER</a:t>
          </a:r>
          <a:endParaRPr lang="en-US" sz="2000" kern="1200" dirty="0"/>
        </a:p>
      </dsp:txBody>
      <dsp:txXfrm>
        <a:off x="285442" y="54591"/>
        <a:ext cx="3535065" cy="53275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70609"/>
          <a:ext cx="9784079" cy="35721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62356" rIns="759353"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Age is an influential factor in both the incidence of coronary heart disease and death</a:t>
          </a:r>
        </a:p>
        <a:p>
          <a:pPr marL="228600" lvl="1" indent="-228600" algn="l" defTabSz="1200150">
            <a:lnSpc>
              <a:spcPct val="90000"/>
            </a:lnSpc>
            <a:spcBef>
              <a:spcPct val="0"/>
            </a:spcBef>
            <a:spcAft>
              <a:spcPct val="15000"/>
            </a:spcAft>
            <a:buChar char="•"/>
          </a:pPr>
          <a:r>
            <a:rPr lang="en-US" sz="2700" kern="1200" dirty="0"/>
            <a:t>Incidence of stroke is likely a contributor to premature death</a:t>
          </a:r>
        </a:p>
        <a:p>
          <a:pPr marL="228600" lvl="1" indent="-228600" algn="l" defTabSz="1200150">
            <a:lnSpc>
              <a:spcPct val="90000"/>
            </a:lnSpc>
            <a:spcBef>
              <a:spcPct val="0"/>
            </a:spcBef>
            <a:spcAft>
              <a:spcPct val="15000"/>
            </a:spcAft>
            <a:buChar char="•"/>
          </a:pPr>
          <a:r>
            <a:rPr lang="en-US" sz="2700" kern="1200" dirty="0"/>
            <a:t>Smoking was a differentiator in terms of grouping, and likely a contributor to premature death as well</a:t>
          </a:r>
        </a:p>
      </dsp:txBody>
      <dsp:txXfrm>
        <a:off x="0" y="470609"/>
        <a:ext cx="9784079" cy="3572100"/>
      </dsp:txXfrm>
    </dsp:sp>
    <dsp:sp modelId="{1C2F8634-3E00-D54C-A83F-906D248CE456}">
      <dsp:nvSpPr>
        <dsp:cNvPr id="0" name=""/>
        <dsp:cNvSpPr/>
      </dsp:nvSpPr>
      <dsp:spPr>
        <a:xfrm>
          <a:off x="489204" y="72089"/>
          <a:ext cx="6848856" cy="79704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Themes emerging from k-Means</a:t>
          </a:r>
          <a:endParaRPr lang="en-US" sz="2800" kern="1200" dirty="0"/>
        </a:p>
      </dsp:txBody>
      <dsp:txXfrm>
        <a:off x="528112" y="110997"/>
        <a:ext cx="6771040" cy="71922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Recall is the percentage of true positives out of all the positives predicted</a:t>
          </a:r>
        </a:p>
        <a:p>
          <a:pPr marL="228600" lvl="1" indent="-228600" algn="l" defTabSz="1111250">
            <a:lnSpc>
              <a:spcPct val="90000"/>
            </a:lnSpc>
            <a:spcBef>
              <a:spcPct val="0"/>
            </a:spcBef>
            <a:spcAft>
              <a:spcPct val="15000"/>
            </a:spcAft>
            <a:buChar char="•"/>
          </a:pPr>
          <a:r>
            <a:rPr lang="en-US" sz="2500" kern="1200" dirty="0"/>
            <a:t>Precision is the percentage of true positives out of all the positives predicted</a:t>
          </a:r>
        </a:p>
        <a:p>
          <a:pPr marL="228600" lvl="1" indent="-228600" algn="l" defTabSz="1111250">
            <a:lnSpc>
              <a:spcPct val="90000"/>
            </a:lnSpc>
            <a:spcBef>
              <a:spcPct val="0"/>
            </a:spcBef>
            <a:spcAft>
              <a:spcPct val="15000"/>
            </a:spcAft>
            <a:buChar char="•"/>
          </a:pPr>
          <a:r>
            <a:rPr lang="en-US" sz="2500" b="0" i="0" kern="1200" dirty="0"/>
            <a:t>In the case of predicting coronary heart disease and/or death, the focus is on getting the highest recall possible, and not necessarily the highest precision</a:t>
          </a:r>
          <a:endParaRPr lang="en-US" sz="2500" kern="1200" dirty="0"/>
        </a:p>
      </dsp:txBody>
      <dsp:txXfrm>
        <a:off x="0" y="430649"/>
        <a:ext cx="9784079" cy="3622500"/>
      </dsp:txXfrm>
    </dsp:sp>
    <dsp:sp modelId="{1C2F8634-3E00-D54C-A83F-906D248CE456}">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Precision vs Recall</a:t>
          </a:r>
        </a:p>
      </dsp:txBody>
      <dsp:txXfrm>
        <a:off x="525230" y="97675"/>
        <a:ext cx="6776804" cy="66594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83299"/>
          <a:ext cx="9784079" cy="3591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624840" rIns="759353" bIns="21336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For all periods, models did poorly in terms of recall (26 – 52%)</a:t>
          </a:r>
        </a:p>
        <a:p>
          <a:pPr marL="285750" lvl="1" indent="-285750" algn="l" defTabSz="1333500">
            <a:lnSpc>
              <a:spcPct val="90000"/>
            </a:lnSpc>
            <a:spcBef>
              <a:spcPct val="0"/>
            </a:spcBef>
            <a:spcAft>
              <a:spcPct val="15000"/>
            </a:spcAft>
            <a:buChar char="•"/>
          </a:pPr>
          <a:r>
            <a:rPr lang="en-US" sz="3000" kern="1200" dirty="0"/>
            <a:t>Likely due to an imbalanced dataset, which could be addressed by</a:t>
          </a:r>
        </a:p>
        <a:p>
          <a:pPr marL="571500" lvl="2" indent="-285750" algn="l" defTabSz="1333500">
            <a:lnSpc>
              <a:spcPct val="90000"/>
            </a:lnSpc>
            <a:spcBef>
              <a:spcPct val="0"/>
            </a:spcBef>
            <a:spcAft>
              <a:spcPct val="15000"/>
            </a:spcAft>
            <a:buChar char="•"/>
          </a:pPr>
          <a:r>
            <a:rPr lang="en-US" sz="3000" kern="1200" dirty="0"/>
            <a:t>Gathering more data</a:t>
          </a:r>
        </a:p>
        <a:p>
          <a:pPr marL="571500" lvl="2" indent="-285750" algn="l" defTabSz="1333500">
            <a:lnSpc>
              <a:spcPct val="90000"/>
            </a:lnSpc>
            <a:spcBef>
              <a:spcPct val="0"/>
            </a:spcBef>
            <a:spcAft>
              <a:spcPct val="15000"/>
            </a:spcAft>
            <a:buChar char="•"/>
          </a:pPr>
          <a:r>
            <a:rPr lang="en-US" sz="3000" kern="1200" dirty="0"/>
            <a:t>Resampling of under-represented classes</a:t>
          </a:r>
        </a:p>
      </dsp:txBody>
      <dsp:txXfrm>
        <a:off x="0" y="483299"/>
        <a:ext cx="9784079" cy="3591000"/>
      </dsp:txXfrm>
    </dsp:sp>
    <dsp:sp modelId="{1C2F8634-3E00-D54C-A83F-906D248CE456}">
      <dsp:nvSpPr>
        <dsp:cNvPr id="0" name=""/>
        <dsp:cNvSpPr/>
      </dsp:nvSpPr>
      <dsp:spPr>
        <a:xfrm>
          <a:off x="489204" y="40499"/>
          <a:ext cx="6848856" cy="8856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333500">
            <a:lnSpc>
              <a:spcPct val="90000"/>
            </a:lnSpc>
            <a:spcBef>
              <a:spcPct val="0"/>
            </a:spcBef>
            <a:spcAft>
              <a:spcPct val="35000"/>
            </a:spcAft>
            <a:buNone/>
          </a:pPr>
          <a:r>
            <a:rPr lang="en-US" sz="3000" b="1" kern="1200" dirty="0"/>
            <a:t>k-Nearest Neighbors</a:t>
          </a:r>
        </a:p>
      </dsp:txBody>
      <dsp:txXfrm>
        <a:off x="532435" y="83730"/>
        <a:ext cx="6762394" cy="79913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529379"/>
          <a:ext cx="9784079" cy="34398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41528" rIns="759353" bIns="184912" numCol="1" spcCol="1270" anchor="t" anchorCtr="0">
          <a:noAutofit/>
        </a:bodyPr>
        <a:lstStyle/>
        <a:p>
          <a:pPr marL="228600" lvl="1" indent="-228600" algn="l" defTabSz="1155700">
            <a:lnSpc>
              <a:spcPct val="90000"/>
            </a:lnSpc>
            <a:spcBef>
              <a:spcPct val="0"/>
            </a:spcBef>
            <a:spcAft>
              <a:spcPct val="15000"/>
            </a:spcAft>
            <a:buChar char="•"/>
          </a:pPr>
          <a:r>
            <a:rPr lang="en-US" sz="2600" b="0" i="0" kern="1200" dirty="0"/>
            <a:t>Again, focusing on getting the highest recall possible, and not necessarily the highest precision</a:t>
          </a:r>
          <a:endParaRPr lang="en-US" sz="2600" kern="1200" dirty="0"/>
        </a:p>
        <a:p>
          <a:pPr marL="228600" lvl="1" indent="-228600" algn="l" defTabSz="1155700">
            <a:lnSpc>
              <a:spcPct val="90000"/>
            </a:lnSpc>
            <a:spcBef>
              <a:spcPct val="0"/>
            </a:spcBef>
            <a:spcAft>
              <a:spcPct val="15000"/>
            </a:spcAft>
            <a:buChar char="•"/>
          </a:pPr>
          <a:r>
            <a:rPr lang="en-US" sz="2600" kern="1200" dirty="0"/>
            <a:t>Models did poorly in terms of recall for heart disease (13 – 21%)</a:t>
          </a:r>
        </a:p>
        <a:p>
          <a:pPr marL="228600" lvl="1" indent="-228600" algn="l" defTabSz="1155700">
            <a:lnSpc>
              <a:spcPct val="90000"/>
            </a:lnSpc>
            <a:spcBef>
              <a:spcPct val="0"/>
            </a:spcBef>
            <a:spcAft>
              <a:spcPct val="15000"/>
            </a:spcAft>
            <a:buChar char="•"/>
          </a:pPr>
          <a:r>
            <a:rPr lang="en-US" sz="2600" kern="1200" dirty="0"/>
            <a:t>Most important feature identified was systolic blood pressure, followed by BMI, total cholesterol, and age</a:t>
          </a:r>
        </a:p>
      </dsp:txBody>
      <dsp:txXfrm>
        <a:off x="0" y="529379"/>
        <a:ext cx="9784079" cy="3439800"/>
      </dsp:txXfrm>
    </dsp:sp>
    <dsp:sp modelId="{1C2F8634-3E00-D54C-A83F-906D248CE456}">
      <dsp:nvSpPr>
        <dsp:cNvPr id="0" name=""/>
        <dsp:cNvSpPr/>
      </dsp:nvSpPr>
      <dsp:spPr>
        <a:xfrm>
          <a:off x="489204" y="145619"/>
          <a:ext cx="6848856" cy="76752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Random Forests in Heart Disease</a:t>
          </a:r>
        </a:p>
      </dsp:txBody>
      <dsp:txXfrm>
        <a:off x="526671" y="183086"/>
        <a:ext cx="6773922" cy="69258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20119"/>
          <a:ext cx="9784079" cy="36288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99872" rIns="759353"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Models did poorly in terms of recall for heart disease (36 – 58%)</a:t>
          </a:r>
        </a:p>
        <a:p>
          <a:pPr marL="228600" lvl="1" indent="-228600" algn="l" defTabSz="1066800">
            <a:lnSpc>
              <a:spcPct val="90000"/>
            </a:lnSpc>
            <a:spcBef>
              <a:spcPct val="0"/>
            </a:spcBef>
            <a:spcAft>
              <a:spcPct val="15000"/>
            </a:spcAft>
            <a:buChar char="•"/>
          </a:pPr>
          <a:r>
            <a:rPr lang="en-US" sz="2400" kern="1200" dirty="0"/>
            <a:t>Most important feature identified was age, followed by heart disease and systolic blood pressure</a:t>
          </a:r>
        </a:p>
        <a:p>
          <a:pPr marL="228600" lvl="1" indent="-228600" algn="l" defTabSz="1066800">
            <a:lnSpc>
              <a:spcPct val="90000"/>
            </a:lnSpc>
            <a:spcBef>
              <a:spcPct val="0"/>
            </a:spcBef>
            <a:spcAft>
              <a:spcPct val="15000"/>
            </a:spcAft>
            <a:buChar char="•"/>
          </a:pPr>
          <a:r>
            <a:rPr lang="en-US" sz="2400" kern="1200" dirty="0"/>
            <a:t>Likely due to an imbalanced dataset, which could be addressed by</a:t>
          </a:r>
        </a:p>
        <a:p>
          <a:pPr marL="457200" lvl="2" indent="-228600" algn="l" defTabSz="1066800">
            <a:lnSpc>
              <a:spcPct val="90000"/>
            </a:lnSpc>
            <a:spcBef>
              <a:spcPct val="0"/>
            </a:spcBef>
            <a:spcAft>
              <a:spcPct val="15000"/>
            </a:spcAft>
            <a:buChar char="•"/>
          </a:pPr>
          <a:r>
            <a:rPr lang="en-US" sz="2400" kern="1200" dirty="0"/>
            <a:t>Gathering more data</a:t>
          </a:r>
        </a:p>
        <a:p>
          <a:pPr marL="457200" lvl="2" indent="-228600" algn="l" defTabSz="1066800">
            <a:lnSpc>
              <a:spcPct val="90000"/>
            </a:lnSpc>
            <a:spcBef>
              <a:spcPct val="0"/>
            </a:spcBef>
            <a:spcAft>
              <a:spcPct val="15000"/>
            </a:spcAft>
            <a:buChar char="•"/>
          </a:pPr>
          <a:r>
            <a:rPr lang="en-US" sz="2400" kern="1200" dirty="0"/>
            <a:t>Resampling of under-represented classes</a:t>
          </a:r>
        </a:p>
      </dsp:txBody>
      <dsp:txXfrm>
        <a:off x="0" y="420119"/>
        <a:ext cx="9784079" cy="3628800"/>
      </dsp:txXfrm>
    </dsp:sp>
    <dsp:sp modelId="{1C2F8634-3E00-D54C-A83F-906D248CE456}">
      <dsp:nvSpPr>
        <dsp:cNvPr id="0" name=""/>
        <dsp:cNvSpPr/>
      </dsp:nvSpPr>
      <dsp:spPr>
        <a:xfrm>
          <a:off x="489204" y="65879"/>
          <a:ext cx="6848856" cy="70848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Random Forests in Death</a:t>
          </a:r>
        </a:p>
      </dsp:txBody>
      <dsp:txXfrm>
        <a:off x="523789" y="100464"/>
        <a:ext cx="6779686" cy="63931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711236"/>
          <a:ext cx="9784079" cy="340515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79044" rIns="759353"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Gender and Age are factors in heart disease and death</a:t>
          </a:r>
        </a:p>
        <a:p>
          <a:pPr marL="228600" lvl="1" indent="-228600" algn="l" defTabSz="1022350">
            <a:lnSpc>
              <a:spcPct val="90000"/>
            </a:lnSpc>
            <a:spcBef>
              <a:spcPct val="0"/>
            </a:spcBef>
            <a:spcAft>
              <a:spcPct val="15000"/>
            </a:spcAft>
            <a:buChar char="•"/>
          </a:pPr>
          <a:r>
            <a:rPr lang="en-US" sz="2300" kern="1200" dirty="0"/>
            <a:t>Diabetes, Hypertension, and Stroke increase risk for heart disease and death</a:t>
          </a:r>
        </a:p>
        <a:p>
          <a:pPr marL="228600" lvl="1" indent="-228600" algn="l" defTabSz="1022350">
            <a:lnSpc>
              <a:spcPct val="90000"/>
            </a:lnSpc>
            <a:spcBef>
              <a:spcPct val="0"/>
            </a:spcBef>
            <a:spcAft>
              <a:spcPct val="15000"/>
            </a:spcAft>
            <a:buChar char="•"/>
          </a:pPr>
          <a:r>
            <a:rPr lang="en-US" sz="2300" kern="1200" dirty="0"/>
            <a:t>Interventions in screening and treatment of these conditions may improve outcomes and longevity in the population</a:t>
          </a:r>
        </a:p>
        <a:p>
          <a:pPr marL="228600" lvl="1" indent="-228600" algn="l" defTabSz="1022350">
            <a:lnSpc>
              <a:spcPct val="90000"/>
            </a:lnSpc>
            <a:spcBef>
              <a:spcPct val="0"/>
            </a:spcBef>
            <a:spcAft>
              <a:spcPct val="15000"/>
            </a:spcAft>
            <a:buChar char="•"/>
          </a:pPr>
          <a:r>
            <a:rPr lang="en-US" sz="2300" kern="1200" dirty="0"/>
            <a:t>Prediction models would benefit from additional data and/or resampling of under-represented classes</a:t>
          </a:r>
        </a:p>
      </dsp:txBody>
      <dsp:txXfrm>
        <a:off x="0" y="711236"/>
        <a:ext cx="9784079" cy="3405150"/>
      </dsp:txXfrm>
    </dsp:sp>
    <dsp:sp modelId="{1C2F8634-3E00-D54C-A83F-906D248CE456}">
      <dsp:nvSpPr>
        <dsp:cNvPr id="0" name=""/>
        <dsp:cNvSpPr/>
      </dsp:nvSpPr>
      <dsp:spPr>
        <a:xfrm>
          <a:off x="489204" y="185878"/>
          <a:ext cx="6848856" cy="67896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SUMMARY</a:t>
          </a:r>
        </a:p>
      </dsp:txBody>
      <dsp:txXfrm>
        <a:off x="522348" y="219022"/>
        <a:ext cx="6782568"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C84DB5-5B91-1340-8759-384A2CC8C6B9}">
      <dsp:nvSpPr>
        <dsp:cNvPr id="0" name=""/>
        <dsp:cNvSpPr/>
      </dsp:nvSpPr>
      <dsp:spPr>
        <a:xfrm>
          <a:off x="0" y="389670"/>
          <a:ext cx="7362323" cy="3685002"/>
        </a:xfrm>
        <a:prstGeom prst="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398" tIns="437388" rIns="571398"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There is a statistically significant difference in the incidence of heart disease between people with diabetes and people without diabetes</a:t>
          </a:r>
        </a:p>
        <a:p>
          <a:pPr marL="228600" lvl="1" indent="-228600" algn="l" defTabSz="933450">
            <a:lnSpc>
              <a:spcPct val="90000"/>
            </a:lnSpc>
            <a:spcBef>
              <a:spcPct val="0"/>
            </a:spcBef>
            <a:spcAft>
              <a:spcPct val="15000"/>
            </a:spcAft>
            <a:buChar char="•"/>
          </a:pPr>
          <a:r>
            <a:rPr lang="en-US" sz="2100" kern="1200" dirty="0"/>
            <a:t>According to this data, having diabetes puts one at a higher risk for heart disease</a:t>
          </a:r>
        </a:p>
        <a:p>
          <a:pPr marL="228600" lvl="1" indent="-228600" algn="l" defTabSz="933450">
            <a:lnSpc>
              <a:spcPct val="90000"/>
            </a:lnSpc>
            <a:spcBef>
              <a:spcPct val="0"/>
            </a:spcBef>
            <a:spcAft>
              <a:spcPct val="15000"/>
            </a:spcAft>
            <a:buChar char="•"/>
          </a:pPr>
          <a:r>
            <a:rPr lang="en-US" sz="2100" b="1" kern="1200" dirty="0"/>
            <a:t>Actionable</a:t>
          </a:r>
          <a:r>
            <a:rPr lang="en-US" sz="2100" kern="1200" dirty="0"/>
            <a:t>: screening and treating individuals with diabetes for heart disease may improve outcomes in this population group</a:t>
          </a:r>
        </a:p>
      </dsp:txBody>
      <dsp:txXfrm>
        <a:off x="0" y="389670"/>
        <a:ext cx="7362323" cy="3685002"/>
      </dsp:txXfrm>
    </dsp:sp>
    <dsp:sp modelId="{0952FB82-4657-6445-BC93-36759FBF8DF5}">
      <dsp:nvSpPr>
        <dsp:cNvPr id="0" name=""/>
        <dsp:cNvSpPr/>
      </dsp:nvSpPr>
      <dsp:spPr>
        <a:xfrm>
          <a:off x="368116" y="5910"/>
          <a:ext cx="5153626" cy="767520"/>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4795" tIns="0" rIns="194795" bIns="0" numCol="1" spcCol="1270" anchor="ctr" anchorCtr="0">
          <a:noAutofit/>
        </a:bodyPr>
        <a:lstStyle/>
        <a:p>
          <a:pPr marL="0" lvl="0" indent="0" algn="l" defTabSz="1244600">
            <a:lnSpc>
              <a:spcPct val="90000"/>
            </a:lnSpc>
            <a:spcBef>
              <a:spcPct val="0"/>
            </a:spcBef>
            <a:spcAft>
              <a:spcPct val="35000"/>
            </a:spcAft>
            <a:buNone/>
          </a:pPr>
          <a:r>
            <a:rPr lang="en-US" sz="2800" b="1" kern="1200" dirty="0"/>
            <a:t>DIABETES</a:t>
          </a:r>
          <a:endParaRPr lang="en-US" sz="2500" kern="1200" dirty="0"/>
        </a:p>
      </dsp:txBody>
      <dsp:txXfrm>
        <a:off x="405583" y="43377"/>
        <a:ext cx="5078692" cy="6925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53062"/>
          <a:ext cx="7450427" cy="3811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8236" tIns="458216" rIns="578236" bIns="156464" numCol="1" spcCol="1270" anchor="t" anchorCtr="0">
          <a:noAutofit/>
        </a:bodyPr>
        <a:lstStyle/>
        <a:p>
          <a:pPr marL="228600" lvl="1" indent="-228600" algn="l" defTabSz="977900">
            <a:lnSpc>
              <a:spcPct val="90000"/>
            </a:lnSpc>
            <a:spcBef>
              <a:spcPct val="0"/>
            </a:spcBef>
            <a:spcAft>
              <a:spcPct val="15000"/>
            </a:spcAft>
            <a:buChar char="•"/>
          </a:pPr>
          <a:r>
            <a:rPr lang="en-US" sz="2200" b="0" i="0" kern="1200" dirty="0"/>
            <a:t>There was a statistically significant difference in the incidence of heart disease between people with hypertension and people without hypertension</a:t>
          </a:r>
          <a:endParaRPr lang="en-US" sz="2200" kern="1200" dirty="0"/>
        </a:p>
        <a:p>
          <a:pPr marL="228600" lvl="1" indent="-228600" algn="l" defTabSz="977900">
            <a:lnSpc>
              <a:spcPct val="90000"/>
            </a:lnSpc>
            <a:spcBef>
              <a:spcPct val="0"/>
            </a:spcBef>
            <a:spcAft>
              <a:spcPct val="15000"/>
            </a:spcAft>
            <a:buChar char="•"/>
          </a:pPr>
          <a:r>
            <a:rPr lang="en-US" sz="2200" b="0" i="0" kern="1200" dirty="0"/>
            <a:t>According to this data, having high blood pressure puts one at a higher risk for heart disease</a:t>
          </a:r>
          <a:endParaRPr lang="en-US" sz="2200" kern="1200" dirty="0"/>
        </a:p>
        <a:p>
          <a:pPr marL="228600" lvl="1" indent="-228600" algn="l" defTabSz="977900">
            <a:lnSpc>
              <a:spcPct val="90000"/>
            </a:lnSpc>
            <a:spcBef>
              <a:spcPct val="0"/>
            </a:spcBef>
            <a:spcAft>
              <a:spcPct val="15000"/>
            </a:spcAft>
            <a:buChar char="•"/>
          </a:pPr>
          <a:r>
            <a:rPr lang="en-US" sz="2200" b="1" kern="1200" dirty="0"/>
            <a:t>Actionable</a:t>
          </a:r>
          <a:r>
            <a:rPr lang="en-US" sz="2200" kern="1200" dirty="0"/>
            <a:t>: Screening and treating people with hypertension may reduce heart disease progression and improve outcomes </a:t>
          </a:r>
        </a:p>
      </dsp:txBody>
      <dsp:txXfrm>
        <a:off x="0" y="453062"/>
        <a:ext cx="7450427" cy="3811500"/>
      </dsp:txXfrm>
    </dsp:sp>
    <dsp:sp modelId="{1C2F8634-3E00-D54C-A83F-906D248CE456}">
      <dsp:nvSpPr>
        <dsp:cNvPr id="0" name=""/>
        <dsp:cNvSpPr/>
      </dsp:nvSpPr>
      <dsp:spPr>
        <a:xfrm>
          <a:off x="372521" y="128342"/>
          <a:ext cx="5215298" cy="64944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7126" tIns="0" rIns="197126"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HYPERTENSION</a:t>
          </a:r>
          <a:endParaRPr lang="en-US" sz="2500" b="1" kern="1200" dirty="0"/>
        </a:p>
      </dsp:txBody>
      <dsp:txXfrm>
        <a:off x="404224" y="160045"/>
        <a:ext cx="5151892" cy="58603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DE33E-5346-0541-8255-136530803C8E}">
      <dsp:nvSpPr>
        <dsp:cNvPr id="0" name=""/>
        <dsp:cNvSpPr/>
      </dsp:nvSpPr>
      <dsp:spPr>
        <a:xfrm>
          <a:off x="0" y="373744"/>
          <a:ext cx="9417155" cy="3736311"/>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30876" tIns="416560" rIns="730876" bIns="170688" numCol="1" spcCol="1270" anchor="t" anchorCtr="0">
          <a:noAutofit/>
        </a:bodyPr>
        <a:lstStyle/>
        <a:p>
          <a:pPr marL="228600" lvl="1" indent="-228600" algn="l" defTabSz="1066800">
            <a:lnSpc>
              <a:spcPct val="90000"/>
            </a:lnSpc>
            <a:spcBef>
              <a:spcPct val="0"/>
            </a:spcBef>
            <a:spcAft>
              <a:spcPct val="15000"/>
            </a:spcAft>
            <a:buChar char="•"/>
          </a:pPr>
          <a:r>
            <a:rPr lang="en-US" sz="2400" b="0" i="0" kern="1200" dirty="0"/>
            <a:t>There was a statistically significant difference in the incidence of heart disease between people who have had a stroke when compared with people who haven’t</a:t>
          </a:r>
          <a:endParaRPr lang="en-US" sz="2400" kern="1200" dirty="0"/>
        </a:p>
        <a:p>
          <a:pPr marL="228600" lvl="1" indent="-228600" algn="l" defTabSz="1066800">
            <a:lnSpc>
              <a:spcPct val="90000"/>
            </a:lnSpc>
            <a:spcBef>
              <a:spcPct val="0"/>
            </a:spcBef>
            <a:spcAft>
              <a:spcPct val="15000"/>
            </a:spcAft>
            <a:buChar char="•"/>
          </a:pPr>
          <a:r>
            <a:rPr lang="en-US" sz="2400" b="0" i="0" kern="1200" dirty="0"/>
            <a:t>According to this data, having a stroke puts one at a higher risk for heart disease</a:t>
          </a:r>
          <a:endParaRPr lang="en-US" sz="2400" kern="1200" dirty="0"/>
        </a:p>
        <a:p>
          <a:pPr marL="228600" lvl="1" indent="-228600" algn="l" defTabSz="1066800">
            <a:lnSpc>
              <a:spcPct val="90000"/>
            </a:lnSpc>
            <a:spcBef>
              <a:spcPct val="0"/>
            </a:spcBef>
            <a:spcAft>
              <a:spcPct val="15000"/>
            </a:spcAft>
            <a:buChar char="•"/>
          </a:pPr>
          <a:r>
            <a:rPr lang="en-US" sz="2400" b="1" kern="1200" dirty="0"/>
            <a:t>Actionable</a:t>
          </a:r>
          <a:r>
            <a:rPr lang="en-US" sz="2400" kern="1200" dirty="0"/>
            <a:t>: Screening and treating stroke survivors for heart disease may improve outcomes in this population group</a:t>
          </a:r>
        </a:p>
      </dsp:txBody>
      <dsp:txXfrm>
        <a:off x="0" y="373744"/>
        <a:ext cx="9417155" cy="3736311"/>
      </dsp:txXfrm>
    </dsp:sp>
    <dsp:sp modelId="{A933DA07-CECD-B346-B07B-300F2C799A6E}">
      <dsp:nvSpPr>
        <dsp:cNvPr id="0" name=""/>
        <dsp:cNvSpPr/>
      </dsp:nvSpPr>
      <dsp:spPr>
        <a:xfrm>
          <a:off x="470857" y="4744"/>
          <a:ext cx="6592008"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49162" tIns="0" rIns="249162" bIns="0" numCol="1" spcCol="1270" anchor="ctr" anchorCtr="0">
          <a:noAutofit/>
        </a:bodyPr>
        <a:lstStyle/>
        <a:p>
          <a:pPr marL="0" lvl="0" indent="0" algn="l" defTabSz="1244600">
            <a:lnSpc>
              <a:spcPct val="90000"/>
            </a:lnSpc>
            <a:spcBef>
              <a:spcPct val="0"/>
            </a:spcBef>
            <a:spcAft>
              <a:spcPct val="35000"/>
            </a:spcAft>
            <a:buNone/>
          </a:pPr>
          <a:r>
            <a:rPr lang="en-US" sz="2800" b="1" i="0" kern="1200" dirty="0"/>
            <a:t>STROKE</a:t>
          </a:r>
          <a:endParaRPr lang="en-US" sz="2000" b="1" kern="1200" dirty="0"/>
        </a:p>
      </dsp:txBody>
      <dsp:txXfrm>
        <a:off x="506883" y="40770"/>
        <a:ext cx="6519956" cy="66594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C4CC76-AEDB-6648-BFD0-F3D024B86268}">
      <dsp:nvSpPr>
        <dsp:cNvPr id="0" name=""/>
        <dsp:cNvSpPr/>
      </dsp:nvSpPr>
      <dsp:spPr>
        <a:xfrm>
          <a:off x="0" y="514880"/>
          <a:ext cx="5132438" cy="337365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8334" tIns="437388" rIns="398334" bIns="149352" numCol="1" spcCol="1270" anchor="t" anchorCtr="0">
          <a:noAutofit/>
        </a:bodyPr>
        <a:lstStyle/>
        <a:p>
          <a:pPr marL="228600" lvl="1" indent="-228600" algn="l" defTabSz="933450">
            <a:lnSpc>
              <a:spcPct val="90000"/>
            </a:lnSpc>
            <a:spcBef>
              <a:spcPct val="0"/>
            </a:spcBef>
            <a:spcAft>
              <a:spcPct val="15000"/>
            </a:spcAft>
            <a:buChar char="•"/>
          </a:pPr>
          <a:r>
            <a:rPr lang="en-US" sz="2100" b="0" i="0" kern="1200" dirty="0"/>
            <a:t>There is a statistically significant difference in the incidence of death between genders</a:t>
          </a:r>
          <a:endParaRPr lang="en-US" sz="2100" kern="1200" dirty="0"/>
        </a:p>
        <a:p>
          <a:pPr marL="228600" lvl="1" indent="-228600" algn="l" defTabSz="933450">
            <a:lnSpc>
              <a:spcPct val="90000"/>
            </a:lnSpc>
            <a:spcBef>
              <a:spcPct val="0"/>
            </a:spcBef>
            <a:spcAft>
              <a:spcPct val="15000"/>
            </a:spcAft>
            <a:buFont typeface="Arial" panose="020B0604020202020204" pitchFamily="34" charset="0"/>
            <a:buChar char="•"/>
          </a:pPr>
          <a:r>
            <a:rPr lang="en-US" sz="2100" b="0" i="0" kern="1200" dirty="0"/>
            <a:t>According to this data, being a male puts one at a higher risk for death</a:t>
          </a:r>
        </a:p>
        <a:p>
          <a:pPr marL="228600" lvl="1" indent="-228600" algn="l" defTabSz="933450">
            <a:lnSpc>
              <a:spcPct val="90000"/>
            </a:lnSpc>
            <a:spcBef>
              <a:spcPct val="0"/>
            </a:spcBef>
            <a:spcAft>
              <a:spcPct val="15000"/>
            </a:spcAft>
            <a:buFont typeface="Arial" panose="020B0604020202020204" pitchFamily="34" charset="0"/>
            <a:buChar char="•"/>
          </a:pPr>
          <a:r>
            <a:rPr lang="en-US" sz="2100" b="1" i="0" kern="1200" dirty="0"/>
            <a:t>Actionable</a:t>
          </a:r>
          <a:r>
            <a:rPr lang="en-US" sz="2100" b="0" i="0" kern="1200" dirty="0"/>
            <a:t>: influence of gender in death events requires further investigation</a:t>
          </a:r>
        </a:p>
      </dsp:txBody>
      <dsp:txXfrm>
        <a:off x="0" y="514880"/>
        <a:ext cx="5132438" cy="3373650"/>
      </dsp:txXfrm>
    </dsp:sp>
    <dsp:sp modelId="{311F88DD-B39E-0F42-90C9-48CC604EF159}">
      <dsp:nvSpPr>
        <dsp:cNvPr id="0" name=""/>
        <dsp:cNvSpPr/>
      </dsp:nvSpPr>
      <dsp:spPr>
        <a:xfrm>
          <a:off x="256621" y="204920"/>
          <a:ext cx="3592707" cy="619920"/>
        </a:xfrm>
        <a:prstGeom prst="roundRect">
          <a:avLst/>
        </a:prstGeom>
        <a:solidFill>
          <a:schemeClr val="accent2">
            <a:hueOff val="0"/>
            <a:satOff val="0"/>
            <a:lumOff val="0"/>
            <a:alphaOff val="0"/>
          </a:schemeClr>
        </a:solidFill>
        <a:ln w="2857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5796" tIns="0" rIns="135796" bIns="0" numCol="1" spcCol="1270" anchor="ctr" anchorCtr="0">
          <a:noAutofit/>
        </a:bodyPr>
        <a:lstStyle/>
        <a:p>
          <a:pPr marL="0" lvl="0" indent="0" algn="l" defTabSz="1244600">
            <a:lnSpc>
              <a:spcPct val="90000"/>
            </a:lnSpc>
            <a:spcBef>
              <a:spcPct val="0"/>
            </a:spcBef>
            <a:spcAft>
              <a:spcPct val="35000"/>
            </a:spcAft>
            <a:buNone/>
          </a:pPr>
          <a:r>
            <a:rPr lang="en-US" sz="2800" b="1" kern="1200" dirty="0"/>
            <a:t>GENDER</a:t>
          </a:r>
          <a:endParaRPr lang="en-US" sz="2100" kern="1200" dirty="0"/>
        </a:p>
      </dsp:txBody>
      <dsp:txXfrm>
        <a:off x="286883" y="235182"/>
        <a:ext cx="3532183" cy="5593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36B166-5D48-1D4B-B164-628A4BCC7FDD}">
      <dsp:nvSpPr>
        <dsp:cNvPr id="0" name=""/>
        <dsp:cNvSpPr/>
      </dsp:nvSpPr>
      <dsp:spPr>
        <a:xfrm>
          <a:off x="0" y="627032"/>
          <a:ext cx="7536984" cy="3332700"/>
        </a:xfrm>
        <a:prstGeom prst="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84954" tIns="479044" rIns="584954" bIns="163576" numCol="1" spcCol="1270" anchor="t" anchorCtr="0">
          <a:noAutofit/>
        </a:bodyPr>
        <a:lstStyle/>
        <a:p>
          <a:pPr marL="228600" lvl="1" indent="-228600" algn="l" defTabSz="1022350">
            <a:lnSpc>
              <a:spcPct val="90000"/>
            </a:lnSpc>
            <a:spcBef>
              <a:spcPct val="0"/>
            </a:spcBef>
            <a:spcAft>
              <a:spcPct val="15000"/>
            </a:spcAft>
            <a:buChar char="•"/>
          </a:pPr>
          <a:r>
            <a:rPr lang="en-US" sz="2300" b="0" i="0" kern="1200" dirty="0"/>
            <a:t>There is a statistically significant difference in the incidence of death between people with diabetes and people without diabetes</a:t>
          </a:r>
          <a:endParaRPr lang="en-US" sz="2300" kern="1200" dirty="0"/>
        </a:p>
        <a:p>
          <a:pPr marL="228600" lvl="1" indent="-228600" algn="l" defTabSz="1022350">
            <a:lnSpc>
              <a:spcPct val="90000"/>
            </a:lnSpc>
            <a:spcBef>
              <a:spcPct val="0"/>
            </a:spcBef>
            <a:spcAft>
              <a:spcPct val="15000"/>
            </a:spcAft>
            <a:buFont typeface="Arial" panose="020B0604020202020204" pitchFamily="34" charset="0"/>
            <a:buChar char="•"/>
          </a:pPr>
          <a:r>
            <a:rPr lang="en-US" sz="2300" b="0" i="0" kern="1200" dirty="0"/>
            <a:t>According to this data, having diabetes puts one at a higher risk for death</a:t>
          </a:r>
        </a:p>
        <a:p>
          <a:pPr marL="228600" lvl="1" indent="-228600" algn="l" defTabSz="1022350">
            <a:lnSpc>
              <a:spcPct val="90000"/>
            </a:lnSpc>
            <a:spcBef>
              <a:spcPct val="0"/>
            </a:spcBef>
            <a:spcAft>
              <a:spcPct val="15000"/>
            </a:spcAft>
            <a:buFont typeface="Arial" panose="020B0604020202020204" pitchFamily="34" charset="0"/>
            <a:buChar char="•"/>
          </a:pPr>
          <a:r>
            <a:rPr lang="en-US" sz="2300" b="1" i="0" u="none" kern="1200" dirty="0"/>
            <a:t>Actionable</a:t>
          </a:r>
          <a:r>
            <a:rPr lang="en-US" sz="2300" b="0" i="0" kern="1200" dirty="0"/>
            <a:t>: screening and treating population groups at risk for diabetes may improve outcomes in those groups</a:t>
          </a:r>
        </a:p>
      </dsp:txBody>
      <dsp:txXfrm>
        <a:off x="0" y="627032"/>
        <a:ext cx="7536984" cy="3332700"/>
      </dsp:txXfrm>
    </dsp:sp>
    <dsp:sp modelId="{0A7B7069-B163-1A49-9496-11AEDB940540}">
      <dsp:nvSpPr>
        <dsp:cNvPr id="0" name=""/>
        <dsp:cNvSpPr/>
      </dsp:nvSpPr>
      <dsp:spPr>
        <a:xfrm>
          <a:off x="376849" y="221309"/>
          <a:ext cx="5275888" cy="678960"/>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9416" tIns="0" rIns="199416" bIns="0" numCol="1" spcCol="1270" anchor="ctr" anchorCtr="0">
          <a:noAutofit/>
        </a:bodyPr>
        <a:lstStyle/>
        <a:p>
          <a:pPr marL="0" lvl="0" indent="0" algn="l" defTabSz="1244600">
            <a:lnSpc>
              <a:spcPct val="90000"/>
            </a:lnSpc>
            <a:spcBef>
              <a:spcPct val="0"/>
            </a:spcBef>
            <a:spcAft>
              <a:spcPct val="35000"/>
            </a:spcAft>
            <a:buNone/>
          </a:pPr>
          <a:r>
            <a:rPr lang="en-US" sz="2800" b="1" kern="1200" dirty="0"/>
            <a:t>DIABETES</a:t>
          </a:r>
          <a:endParaRPr lang="en-US" sz="2300" kern="1200" dirty="0"/>
        </a:p>
      </dsp:txBody>
      <dsp:txXfrm>
        <a:off x="409993" y="254453"/>
        <a:ext cx="5209600" cy="61267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02979"/>
          <a:ext cx="8046720" cy="3685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16560" rIns="759353" bIns="142240" numCol="1" spcCol="1270" anchor="t" anchorCtr="0">
          <a:noAutofit/>
        </a:bodyPr>
        <a:lstStyle/>
        <a:p>
          <a:pPr marL="228600" lvl="1" indent="-228600" algn="l" defTabSz="889000">
            <a:lnSpc>
              <a:spcPct val="90000"/>
            </a:lnSpc>
            <a:spcBef>
              <a:spcPct val="0"/>
            </a:spcBef>
            <a:spcAft>
              <a:spcPct val="15000"/>
            </a:spcAft>
            <a:buChar char="•"/>
          </a:pPr>
          <a:endParaRPr lang="en-US" sz="2000" kern="1200" dirty="0"/>
        </a:p>
        <a:p>
          <a:pPr marL="228600" lvl="1" indent="-228600" algn="l" defTabSz="889000">
            <a:lnSpc>
              <a:spcPct val="90000"/>
            </a:lnSpc>
            <a:spcBef>
              <a:spcPct val="0"/>
            </a:spcBef>
            <a:spcAft>
              <a:spcPct val="15000"/>
            </a:spcAft>
            <a:buChar char="•"/>
          </a:pPr>
          <a:r>
            <a:rPr lang="en-US" sz="2000" b="0" i="0" kern="1200" dirty="0"/>
            <a:t>There is a statistically significant difference in the incidence of death between people with hypertension and people without hypertension</a:t>
          </a:r>
          <a:endParaRPr lang="en-US" sz="2000" kern="1200" dirty="0"/>
        </a:p>
        <a:p>
          <a:pPr marL="228600" lvl="1" indent="-228600" algn="l" defTabSz="889000">
            <a:lnSpc>
              <a:spcPct val="90000"/>
            </a:lnSpc>
            <a:spcBef>
              <a:spcPct val="0"/>
            </a:spcBef>
            <a:spcAft>
              <a:spcPct val="15000"/>
            </a:spcAft>
            <a:buFont typeface="Arial" panose="020B0604020202020204" pitchFamily="34" charset="0"/>
            <a:buChar char="•"/>
          </a:pPr>
          <a:r>
            <a:rPr lang="en-US" sz="2000" b="0" i="0" kern="1200" dirty="0"/>
            <a:t>According to this data, having high blood pressure puts one at a higher risk for death, and having normal blood pressure reduces the risk for death</a:t>
          </a:r>
        </a:p>
        <a:p>
          <a:pPr marL="228600" lvl="1" indent="-228600" algn="l" defTabSz="889000">
            <a:lnSpc>
              <a:spcPct val="90000"/>
            </a:lnSpc>
            <a:spcBef>
              <a:spcPct val="0"/>
            </a:spcBef>
            <a:spcAft>
              <a:spcPct val="15000"/>
            </a:spcAft>
            <a:buFont typeface="Arial" panose="020B0604020202020204" pitchFamily="34" charset="0"/>
            <a:buChar char="•"/>
          </a:pPr>
          <a:r>
            <a:rPr lang="en-US" sz="2000" b="1" i="0" kern="1200" dirty="0"/>
            <a:t>Actionable</a:t>
          </a:r>
          <a:r>
            <a:rPr lang="en-US" sz="2000" b="0" i="0" kern="1200" dirty="0"/>
            <a:t>: regular screening and treatment of hypertension may improve population outcomes </a:t>
          </a:r>
        </a:p>
      </dsp:txBody>
      <dsp:txXfrm>
        <a:off x="0" y="402979"/>
        <a:ext cx="8046720" cy="3685000"/>
      </dsp:txXfrm>
    </dsp:sp>
    <dsp:sp modelId="{1C2F8634-3E00-D54C-A83F-906D248CE456}">
      <dsp:nvSpPr>
        <dsp:cNvPr id="0" name=""/>
        <dsp:cNvSpPr/>
      </dsp:nvSpPr>
      <dsp:spPr>
        <a:xfrm>
          <a:off x="489204" y="26819"/>
          <a:ext cx="6848856" cy="83372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HYPERTENSION</a:t>
          </a:r>
          <a:endParaRPr lang="en-US" sz="2100" b="1" kern="1200" dirty="0"/>
        </a:p>
      </dsp:txBody>
      <dsp:txXfrm>
        <a:off x="529903" y="67518"/>
        <a:ext cx="6767458" cy="75232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DE33E-5346-0541-8255-136530803C8E}">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b="0" i="0" kern="1200" dirty="0"/>
            <a:t>There is a statistically significant difference in the incidence of death between people who had a stroke, when compared with people who haven't had a stroke</a:t>
          </a:r>
          <a:endParaRPr lang="en-US" sz="2500" kern="1200" dirty="0"/>
        </a:p>
        <a:p>
          <a:pPr marL="228600" lvl="1" indent="-228600" algn="l" defTabSz="1111250">
            <a:lnSpc>
              <a:spcPct val="90000"/>
            </a:lnSpc>
            <a:spcBef>
              <a:spcPct val="0"/>
            </a:spcBef>
            <a:spcAft>
              <a:spcPct val="15000"/>
            </a:spcAft>
            <a:buFont typeface="Arial" panose="020B0604020202020204" pitchFamily="34" charset="0"/>
            <a:buChar char="•"/>
          </a:pPr>
          <a:r>
            <a:rPr lang="en-US" sz="2500" b="0" i="0" kern="1200" dirty="0"/>
            <a:t>According to this data, having had a stroke puts one at a higher risk for death</a:t>
          </a:r>
        </a:p>
        <a:p>
          <a:pPr marL="228600" lvl="1" indent="-228600" algn="l" defTabSz="1111250">
            <a:lnSpc>
              <a:spcPct val="90000"/>
            </a:lnSpc>
            <a:spcBef>
              <a:spcPct val="0"/>
            </a:spcBef>
            <a:spcAft>
              <a:spcPct val="15000"/>
            </a:spcAft>
            <a:buFont typeface="Arial" panose="020B0604020202020204" pitchFamily="34" charset="0"/>
            <a:buChar char="•"/>
          </a:pPr>
          <a:r>
            <a:rPr lang="en-US" sz="2500" b="1" i="0" kern="1200" dirty="0"/>
            <a:t>Actionable</a:t>
          </a:r>
          <a:r>
            <a:rPr lang="en-US" sz="2500" b="0" i="0" kern="1200" dirty="0"/>
            <a:t>: further investigation needed on ways to mitigate the effects of a stroke on longevity</a:t>
          </a:r>
        </a:p>
      </dsp:txBody>
      <dsp:txXfrm>
        <a:off x="0" y="430649"/>
        <a:ext cx="9784079" cy="3622500"/>
      </dsp:txXfrm>
    </dsp:sp>
    <dsp:sp modelId="{A933DA07-CECD-B346-B07B-300F2C799A6E}">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STROKE</a:t>
          </a:r>
          <a:endParaRPr lang="en-US" sz="3000" b="1" kern="1200" dirty="0"/>
        </a:p>
      </dsp:txBody>
      <dsp:txXfrm>
        <a:off x="525230" y="97675"/>
        <a:ext cx="6776804" cy="66594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b="0" i="0" kern="1200" dirty="0"/>
            <a:t>There is a statistically significant difference in the incidence of death between people who have heart disease and people who don't have heart disease</a:t>
          </a:r>
          <a:endParaRPr lang="en-US" sz="2500" kern="1200" dirty="0"/>
        </a:p>
        <a:p>
          <a:pPr marL="228600" lvl="1" indent="-228600" algn="l" defTabSz="1111250">
            <a:lnSpc>
              <a:spcPct val="90000"/>
            </a:lnSpc>
            <a:spcBef>
              <a:spcPct val="0"/>
            </a:spcBef>
            <a:spcAft>
              <a:spcPct val="15000"/>
            </a:spcAft>
            <a:buFont typeface="Arial" panose="020B0604020202020204" pitchFamily="34" charset="0"/>
            <a:buChar char="•"/>
          </a:pPr>
          <a:r>
            <a:rPr lang="en-US" sz="2500" b="0" i="0" kern="1200" dirty="0"/>
            <a:t>According to this data, having heart disease puts one at a higher risk for death</a:t>
          </a:r>
        </a:p>
        <a:p>
          <a:pPr marL="228600" lvl="1" indent="-228600" algn="l" defTabSz="1111250">
            <a:lnSpc>
              <a:spcPct val="90000"/>
            </a:lnSpc>
            <a:spcBef>
              <a:spcPct val="0"/>
            </a:spcBef>
            <a:spcAft>
              <a:spcPct val="15000"/>
            </a:spcAft>
            <a:buFont typeface="Arial" panose="020B0604020202020204" pitchFamily="34" charset="0"/>
            <a:buChar char="•"/>
          </a:pPr>
          <a:r>
            <a:rPr lang="en-US" sz="2500" b="1" i="0" kern="1200" dirty="0"/>
            <a:t>Actionable</a:t>
          </a:r>
          <a:r>
            <a:rPr lang="en-US" sz="2500" b="0" i="0" kern="1200" dirty="0"/>
            <a:t>: further investigation is needed on ways to mitigate the effects of heart disease on longevity</a:t>
          </a:r>
        </a:p>
      </dsp:txBody>
      <dsp:txXfrm>
        <a:off x="0" y="430649"/>
        <a:ext cx="9784079" cy="3622500"/>
      </dsp:txXfrm>
    </dsp:sp>
    <dsp:sp modelId="{1C2F8634-3E00-D54C-A83F-906D248CE456}">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HEART DISEASE</a:t>
          </a:r>
          <a:endParaRPr lang="en-US" sz="2800" b="1" kern="1200" dirty="0"/>
        </a:p>
      </dsp:txBody>
      <dsp:txXfrm>
        <a:off x="525230" y="97675"/>
        <a:ext cx="6776804" cy="66594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png>
</file>

<file path=ppt/media/image12.svg>
</file>

<file path=ppt/media/image2.tiff>
</file>

<file path=ppt/media/image3.tiff>
</file>

<file path=ppt/media/image4.tiff>
</file>

<file path=ppt/media/image5.tiff>
</file>

<file path=ppt/media/image6.tiff>
</file>

<file path=ppt/media/image7.tif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7999E8-4997-CD4C-9AAF-90F1F7AA7FF2}" type="datetimeFigureOut">
              <a:rPr lang="en-US" smtClean="0"/>
              <a:t>9/30/21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EA37D2-8FCD-4442-817D-80F5B9347E16}" type="slidenum">
              <a:rPr lang="en-US" smtClean="0"/>
              <a:t>‹#›</a:t>
            </a:fld>
            <a:endParaRPr lang="en-US" dirty="0"/>
          </a:p>
        </p:txBody>
      </p:sp>
    </p:spTree>
    <p:extLst>
      <p:ext uri="{BB962C8B-B14F-4D97-AF65-F5344CB8AC3E}">
        <p14:creationId xmlns:p14="http://schemas.microsoft.com/office/powerpoint/2010/main" val="2147046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Investigating how demographic, behavioral, and health metrics impact heart disease and death </a:t>
            </a:r>
          </a:p>
        </p:txBody>
      </p:sp>
      <p:sp>
        <p:nvSpPr>
          <p:cNvPr id="4" name="Slide Number Placeholder 3"/>
          <p:cNvSpPr>
            <a:spLocks noGrp="1"/>
          </p:cNvSpPr>
          <p:nvPr>
            <p:ph type="sldNum" sz="quarter" idx="5"/>
          </p:nvPr>
        </p:nvSpPr>
        <p:spPr/>
        <p:txBody>
          <a:bodyPr/>
          <a:lstStyle/>
          <a:p>
            <a:fld id="{2FEA37D2-8FCD-4442-817D-80F5B9347E16}" type="slidenum">
              <a:rPr lang="en-US" smtClean="0"/>
              <a:t>1</a:t>
            </a:fld>
            <a:endParaRPr lang="en-US" dirty="0"/>
          </a:p>
        </p:txBody>
      </p:sp>
    </p:spTree>
    <p:extLst>
      <p:ext uri="{BB962C8B-B14F-4D97-AF65-F5344CB8AC3E}">
        <p14:creationId xmlns:p14="http://schemas.microsoft.com/office/powerpoint/2010/main" val="12572254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a:pPr/>
              <a:t>9/30/21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a:t>9/30/21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a:t>9/30/21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a:t>9/30/21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a:t>9/30/21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a:t>9/30/21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dirty="0"/>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a:t>9/30/21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tiff"/><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9.jpe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10.tiff"/><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6.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3.xml.rels><?xml version="1.0" encoding="UTF-8" standalone="yes"?>
<Relationships xmlns="http://schemas.openxmlformats.org/package/2006/relationships"><Relationship Id="rId2" Type="http://schemas.openxmlformats.org/officeDocument/2006/relationships/hyperlink" Target="https://biolincc.nhlbi.nih.gov/teaching/%5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cdc.gov/bloodpressure/facts.htm" TargetMode="External"/><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E5DD-4B42-0341-AD83-1FBD0F6E1A69}"/>
              </a:ext>
            </a:extLst>
          </p:cNvPr>
          <p:cNvSpPr>
            <a:spLocks noGrp="1"/>
          </p:cNvSpPr>
          <p:nvPr>
            <p:ph type="ctrTitle"/>
          </p:nvPr>
        </p:nvSpPr>
        <p:spPr>
          <a:xfrm>
            <a:off x="1154955" y="2099733"/>
            <a:ext cx="9632910" cy="2677648"/>
          </a:xfrm>
        </p:spPr>
        <p:txBody>
          <a:bodyPr/>
          <a:lstStyle/>
          <a:p>
            <a:r>
              <a:rPr lang="en-US" dirty="0"/>
              <a:t>Factors Influencing </a:t>
            </a:r>
            <a:br>
              <a:rPr lang="en-US" dirty="0"/>
            </a:br>
            <a:r>
              <a:rPr lang="en-US" dirty="0"/>
              <a:t>Heart Disease and Death</a:t>
            </a:r>
          </a:p>
        </p:txBody>
      </p:sp>
      <p:sp>
        <p:nvSpPr>
          <p:cNvPr id="3" name="Subtitle 2">
            <a:extLst>
              <a:ext uri="{FF2B5EF4-FFF2-40B4-BE49-F238E27FC236}">
                <a16:creationId xmlns:a16="http://schemas.microsoft.com/office/drawing/2014/main" id="{94DFF826-9B67-624D-B24F-EEB9D6BB14DF}"/>
              </a:ext>
            </a:extLst>
          </p:cNvPr>
          <p:cNvSpPr>
            <a:spLocks noGrp="1"/>
          </p:cNvSpPr>
          <p:nvPr>
            <p:ph type="subTitle" idx="1"/>
          </p:nvPr>
        </p:nvSpPr>
        <p:spPr>
          <a:xfrm>
            <a:off x="1154954" y="4777380"/>
            <a:ext cx="9304137" cy="861420"/>
          </a:xfrm>
        </p:spPr>
        <p:txBody>
          <a:bodyPr/>
          <a:lstStyle/>
          <a:p>
            <a:r>
              <a:rPr lang="en-US" dirty="0"/>
              <a:t>Final project presentation by Silvia Catalina</a:t>
            </a:r>
          </a:p>
          <a:p>
            <a:r>
              <a:rPr lang="en-US" dirty="0"/>
              <a:t>Data Science program at WozU/Bethel TECH</a:t>
            </a:r>
          </a:p>
        </p:txBody>
      </p:sp>
    </p:spTree>
    <p:extLst>
      <p:ext uri="{BB962C8B-B14F-4D97-AF65-F5344CB8AC3E}">
        <p14:creationId xmlns:p14="http://schemas.microsoft.com/office/powerpoint/2010/main" val="644585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4"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36" name="Freeform: Shape 35">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8"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639098" y="629265"/>
            <a:ext cx="4932852" cy="1622322"/>
          </a:xfrm>
        </p:spPr>
        <p:txBody>
          <a:bodyPr>
            <a:normAutofit/>
          </a:bodyPr>
          <a:lstStyle/>
          <a:p>
            <a:r>
              <a:rPr lang="en-US" b="1" dirty="0">
                <a:solidFill>
                  <a:srgbClr val="EBEBEB"/>
                </a:solidFill>
              </a:rPr>
              <a:t>CONCLUSIONS: HEART DISEASE</a:t>
            </a:r>
          </a:p>
        </p:txBody>
      </p:sp>
      <p:sp>
        <p:nvSpPr>
          <p:cNvPr id="40" name="Rectangle 39">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1099303061"/>
              </p:ext>
            </p:extLst>
          </p:nvPr>
        </p:nvGraphicFramePr>
        <p:xfrm>
          <a:off x="639098" y="2418735"/>
          <a:ext cx="5132439" cy="38117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7" name="Picture 16">
            <a:extLst>
              <a:ext uri="{FF2B5EF4-FFF2-40B4-BE49-F238E27FC236}">
                <a16:creationId xmlns:a16="http://schemas.microsoft.com/office/drawing/2014/main" id="{5D98B54D-1D92-EE49-A60F-902DA1D9F481}"/>
              </a:ext>
            </a:extLst>
          </p:cNvPr>
          <p:cNvPicPr>
            <a:picLocks noChangeAspect="1"/>
          </p:cNvPicPr>
          <p:nvPr/>
        </p:nvPicPr>
        <p:blipFill rotWithShape="1">
          <a:blip r:embed="rId7"/>
          <a:srcRect r="1094"/>
          <a:stretch/>
        </p:blipFill>
        <p:spPr>
          <a:xfrm>
            <a:off x="6535894" y="514175"/>
            <a:ext cx="5451514" cy="5854700"/>
          </a:xfrm>
          <a:prstGeom prst="rect">
            <a:avLst/>
          </a:prstGeom>
        </p:spPr>
      </p:pic>
    </p:spTree>
    <p:extLst>
      <p:ext uri="{BB962C8B-B14F-4D97-AF65-F5344CB8AC3E}">
        <p14:creationId xmlns:p14="http://schemas.microsoft.com/office/powerpoint/2010/main" val="1441593745"/>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HEART DISEASE</a:t>
            </a:r>
          </a:p>
        </p:txBody>
      </p:sp>
      <p:sp>
        <p:nvSpPr>
          <p:cNvPr id="27" name="Rectangle 26">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641664386"/>
              </p:ext>
            </p:extLst>
          </p:nvPr>
        </p:nvGraphicFramePr>
        <p:xfrm>
          <a:off x="1154952" y="1803748"/>
          <a:ext cx="7362323" cy="4080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Diabetes, Blood Sugar, Blood Test, Diabetic, Insulin">
            <a:extLst>
              <a:ext uri="{FF2B5EF4-FFF2-40B4-BE49-F238E27FC236}">
                <a16:creationId xmlns:a16="http://schemas.microsoft.com/office/drawing/2014/main" id="{F0167508-CB41-8D44-BA9E-52AAC70F6B1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83712" y="4033532"/>
            <a:ext cx="3202143" cy="22515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034722"/>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899342"/>
            <a:ext cx="9282858" cy="781289"/>
          </a:xfrm>
        </p:spPr>
        <p:txBody>
          <a:bodyPr>
            <a:normAutofit/>
          </a:bodyPr>
          <a:lstStyle/>
          <a:p>
            <a:r>
              <a:rPr lang="en-US" b="1" dirty="0">
                <a:solidFill>
                  <a:srgbClr val="FFFFFF"/>
                </a:solidFill>
              </a:rPr>
              <a:t>CONCLUSIONS: HEART DISEASE</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50" name="Picture 2" descr="Blood , Pressure, Heart,">
            <a:extLst>
              <a:ext uri="{FF2B5EF4-FFF2-40B4-BE49-F238E27FC236}">
                <a16:creationId xmlns:a16="http://schemas.microsoft.com/office/drawing/2014/main" id="{9AF73D9C-C562-654A-AF32-DB8A780E7C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5073" y="3955551"/>
            <a:ext cx="3506702" cy="23450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997536580"/>
              </p:ext>
            </p:extLst>
          </p:nvPr>
        </p:nvGraphicFramePr>
        <p:xfrm>
          <a:off x="1154953" y="1682219"/>
          <a:ext cx="7450427" cy="439290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4982265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HEART DISEASE</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609952072"/>
              </p:ext>
            </p:extLst>
          </p:nvPr>
        </p:nvGraphicFramePr>
        <p:xfrm>
          <a:off x="1154953" y="1682219"/>
          <a:ext cx="9417155"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95682323"/>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4"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36" name="Freeform: Shape 35">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8"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639098" y="629265"/>
            <a:ext cx="5132438" cy="1622322"/>
          </a:xfrm>
        </p:spPr>
        <p:txBody>
          <a:bodyPr>
            <a:normAutofit/>
          </a:bodyPr>
          <a:lstStyle/>
          <a:p>
            <a:r>
              <a:rPr lang="en-US" b="1" dirty="0">
                <a:solidFill>
                  <a:srgbClr val="EBEBEB"/>
                </a:solidFill>
              </a:rPr>
              <a:t>CONCLUSIONS: DEATH</a:t>
            </a:r>
          </a:p>
        </p:txBody>
      </p:sp>
      <p:sp>
        <p:nvSpPr>
          <p:cNvPr id="40" name="Rectangle 39">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2140796604"/>
              </p:ext>
            </p:extLst>
          </p:nvPr>
        </p:nvGraphicFramePr>
        <p:xfrm>
          <a:off x="639098" y="2137025"/>
          <a:ext cx="5132439" cy="40934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B4E8F83A-7A01-F445-AE12-A9AC71F456FD}"/>
              </a:ext>
            </a:extLst>
          </p:cNvPr>
          <p:cNvPicPr>
            <a:picLocks noChangeAspect="1"/>
          </p:cNvPicPr>
          <p:nvPr/>
        </p:nvPicPr>
        <p:blipFill>
          <a:blip r:embed="rId7"/>
          <a:stretch>
            <a:fillRect/>
          </a:stretch>
        </p:blipFill>
        <p:spPr>
          <a:xfrm>
            <a:off x="6606109" y="468295"/>
            <a:ext cx="5581867" cy="5962233"/>
          </a:xfrm>
          <a:prstGeom prst="rect">
            <a:avLst/>
          </a:prstGeom>
        </p:spPr>
      </p:pic>
    </p:spTree>
    <p:extLst>
      <p:ext uri="{BB962C8B-B14F-4D97-AF65-F5344CB8AC3E}">
        <p14:creationId xmlns:p14="http://schemas.microsoft.com/office/powerpoint/2010/main" val="3845475346"/>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7" name="Rectangle 26">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573148185"/>
              </p:ext>
            </p:extLst>
          </p:nvPr>
        </p:nvGraphicFramePr>
        <p:xfrm>
          <a:off x="1154953" y="1803748"/>
          <a:ext cx="7536984"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2" descr="Diabetes, Blood Sugar, Blood Test, Diabetic, Insulin">
            <a:extLst>
              <a:ext uri="{FF2B5EF4-FFF2-40B4-BE49-F238E27FC236}">
                <a16:creationId xmlns:a16="http://schemas.microsoft.com/office/drawing/2014/main" id="{2E03F7F3-6586-A941-BE8D-C863DDBEACE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270697" y="3954070"/>
            <a:ext cx="3315158" cy="2330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095189"/>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551990463"/>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2" descr="Blood , Pressure, Heart,">
            <a:extLst>
              <a:ext uri="{FF2B5EF4-FFF2-40B4-BE49-F238E27FC236}">
                <a16:creationId xmlns:a16="http://schemas.microsoft.com/office/drawing/2014/main" id="{8A05BB06-9F67-FF47-B0F2-DC401F00379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89196" y="4319423"/>
            <a:ext cx="2962578" cy="1981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8450416"/>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1351924750"/>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473487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577668378"/>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65945925"/>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427664990"/>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458294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0ED9-C72E-E248-B608-5FEC15A4A0C5}"/>
              </a:ext>
            </a:extLst>
          </p:cNvPr>
          <p:cNvSpPr>
            <a:spLocks noGrp="1"/>
          </p:cNvSpPr>
          <p:nvPr>
            <p:ph type="title"/>
          </p:nvPr>
        </p:nvSpPr>
        <p:spPr/>
        <p:txBody>
          <a:bodyPr/>
          <a:lstStyle/>
          <a:p>
            <a:r>
              <a:rPr lang="en-US" b="1" dirty="0"/>
              <a:t>BACKGROUND</a:t>
            </a:r>
          </a:p>
        </p:txBody>
      </p:sp>
      <p:sp>
        <p:nvSpPr>
          <p:cNvPr id="3" name="Content Placeholder 2">
            <a:extLst>
              <a:ext uri="{FF2B5EF4-FFF2-40B4-BE49-F238E27FC236}">
                <a16:creationId xmlns:a16="http://schemas.microsoft.com/office/drawing/2014/main" id="{66B7112A-A30C-3F4C-8585-E43EE33ECB9F}"/>
              </a:ext>
            </a:extLst>
          </p:cNvPr>
          <p:cNvSpPr>
            <a:spLocks noGrp="1"/>
          </p:cNvSpPr>
          <p:nvPr>
            <p:ph idx="1"/>
          </p:nvPr>
        </p:nvSpPr>
        <p:spPr/>
        <p:txBody>
          <a:bodyPr>
            <a:normAutofit fontScale="92500" lnSpcReduction="10000"/>
          </a:bodyPr>
          <a:lstStyle/>
          <a:p>
            <a:r>
              <a:rPr lang="en-US" sz="2400" dirty="0"/>
              <a:t>According to the Centers for Disease Control and Prevention (CDC), heart disease is the leading cause of death for both and women, and individuals from most racial and ethnic groups in the United States </a:t>
            </a:r>
          </a:p>
          <a:p>
            <a:r>
              <a:rPr lang="en-US" sz="2400" dirty="0"/>
              <a:t>It is estimated that 655,000 Americans die from heart disease each year </a:t>
            </a:r>
          </a:p>
          <a:p>
            <a:r>
              <a:rPr lang="en-US" sz="2400" dirty="0"/>
              <a:t>The ability to identify risk factors gives the opportunity for individuals to make behavior changes and access medical care as an effort to prevent a cardiac event, and possibly premature death. </a:t>
            </a:r>
          </a:p>
        </p:txBody>
      </p:sp>
    </p:spTree>
    <p:extLst>
      <p:ext uri="{BB962C8B-B14F-4D97-AF65-F5344CB8AC3E}">
        <p14:creationId xmlns:p14="http://schemas.microsoft.com/office/powerpoint/2010/main" val="16929876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542983458"/>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22427455"/>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721732656"/>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3430900"/>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4129659042"/>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0861024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1461397903"/>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57809569"/>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9784080" cy="706964"/>
          </a:xfrm>
        </p:spPr>
        <p:txBody>
          <a:bodyPr>
            <a:noAutofit/>
          </a:bodyPr>
          <a:lstStyle/>
          <a:p>
            <a:r>
              <a:rPr lang="en-US" sz="3000" b="1" dirty="0">
                <a:solidFill>
                  <a:srgbClr val="EBEBEB"/>
                </a:solidFill>
              </a:rPr>
              <a:t>FACTORS INFLUENCING HEART DISEASE AND DEATH</a:t>
            </a:r>
            <a:endParaRPr lang="en-US" sz="3000"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258263324"/>
              </p:ext>
            </p:extLst>
          </p:nvPr>
        </p:nvGraphicFramePr>
        <p:xfrm>
          <a:off x="1154954" y="1680632"/>
          <a:ext cx="9784080" cy="4116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53433475"/>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9ECAE0BF-879F-B64E-BB7D-A6B8691941C9}"/>
              </a:ext>
            </a:extLst>
          </p:cNvPr>
          <p:cNvSpPr>
            <a:spLocks noGrp="1"/>
          </p:cNvSpPr>
          <p:nvPr>
            <p:ph type="title"/>
          </p:nvPr>
        </p:nvSpPr>
        <p:spPr>
          <a:xfrm>
            <a:off x="6744929" y="1241266"/>
            <a:ext cx="4798142" cy="3153753"/>
          </a:xfrm>
        </p:spPr>
        <p:txBody>
          <a:bodyPr vert="horz" lIns="91440" tIns="45720" rIns="91440" bIns="45720" rtlCol="0" anchor="b">
            <a:normAutofit/>
          </a:bodyPr>
          <a:lstStyle/>
          <a:p>
            <a:r>
              <a:rPr lang="en-US" sz="5400" b="0" i="0" kern="1200" dirty="0">
                <a:solidFill>
                  <a:srgbClr val="EBEBEB"/>
                </a:solidFill>
                <a:latin typeface="+mj-lt"/>
                <a:ea typeface="+mj-ea"/>
                <a:cs typeface="+mj-cs"/>
              </a:rPr>
              <a:t>ANY QUESTIONS?</a:t>
            </a:r>
          </a:p>
        </p:txBody>
      </p:sp>
      <p:sp>
        <p:nvSpPr>
          <p:cNvPr id="18" name="Rectangle 17">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Graphic 6" descr="Help">
            <a:extLst>
              <a:ext uri="{FF2B5EF4-FFF2-40B4-BE49-F238E27FC236}">
                <a16:creationId xmlns:a16="http://schemas.microsoft.com/office/drawing/2014/main" id="{9168452F-B122-4707-9B1E-1C285934D7C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407983757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0ED9-C72E-E248-B608-5FEC15A4A0C5}"/>
              </a:ext>
            </a:extLst>
          </p:cNvPr>
          <p:cNvSpPr>
            <a:spLocks noGrp="1"/>
          </p:cNvSpPr>
          <p:nvPr>
            <p:ph type="title"/>
          </p:nvPr>
        </p:nvSpPr>
        <p:spPr/>
        <p:txBody>
          <a:bodyPr/>
          <a:lstStyle/>
          <a:p>
            <a:r>
              <a:rPr lang="en-US" b="1" dirty="0"/>
              <a:t>THE DATA</a:t>
            </a:r>
          </a:p>
        </p:txBody>
      </p:sp>
      <p:sp>
        <p:nvSpPr>
          <p:cNvPr id="3" name="Content Placeholder 2">
            <a:extLst>
              <a:ext uri="{FF2B5EF4-FFF2-40B4-BE49-F238E27FC236}">
                <a16:creationId xmlns:a16="http://schemas.microsoft.com/office/drawing/2014/main" id="{66B7112A-A30C-3F4C-8585-E43EE33ECB9F}"/>
              </a:ext>
            </a:extLst>
          </p:cNvPr>
          <p:cNvSpPr>
            <a:spLocks noGrp="1"/>
          </p:cNvSpPr>
          <p:nvPr>
            <p:ph idx="1"/>
          </p:nvPr>
        </p:nvSpPr>
        <p:spPr/>
        <p:txBody>
          <a:bodyPr>
            <a:normAutofit lnSpcReduction="10000"/>
          </a:bodyPr>
          <a:lstStyle/>
          <a:p>
            <a:r>
              <a:rPr lang="en-US" sz="2000" dirty="0"/>
              <a:t>The data was retrieved from the National Institutes of Health (</a:t>
            </a:r>
            <a:r>
              <a:rPr lang="en-US" sz="2000" dirty="0">
                <a:hlinkClick r:id="rId2"/>
              </a:rPr>
              <a:t>https://biolincc.nhlbi.nih.gov/teaching/</a:t>
            </a:r>
            <a:r>
              <a:rPr lang="en-US" sz="2000" dirty="0"/>
              <a:t>)</a:t>
            </a:r>
          </a:p>
          <a:p>
            <a:r>
              <a:rPr lang="en-US" sz="2000" dirty="0"/>
              <a:t>The data is from an ongoing cardiovascular study on residents of the town of Framingham, Massachusetts, collected during three examination periods, approximately 6 years apart, from roughly 1956 to 1968</a:t>
            </a:r>
          </a:p>
          <a:p>
            <a:r>
              <a:rPr lang="en-US" sz="2000" dirty="0"/>
              <a:t>Disclaimer: This is teaching data that has been rendered anonymous through the application of certain statistical processes such as permutations and/or random visit selection. We cannot claim or imply that any inferences derived from the teaching datasets are valid estimates</a:t>
            </a:r>
          </a:p>
        </p:txBody>
      </p:sp>
    </p:spTree>
    <p:extLst>
      <p:ext uri="{BB962C8B-B14F-4D97-AF65-F5344CB8AC3E}">
        <p14:creationId xmlns:p14="http://schemas.microsoft.com/office/powerpoint/2010/main" val="1427170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B0E73-DA49-4142-882B-A7C5CEE0AF4E}"/>
              </a:ext>
            </a:extLst>
          </p:cNvPr>
          <p:cNvSpPr>
            <a:spLocks noGrp="1"/>
          </p:cNvSpPr>
          <p:nvPr>
            <p:ph type="title"/>
          </p:nvPr>
        </p:nvSpPr>
        <p:spPr/>
        <p:txBody>
          <a:bodyPr/>
          <a:lstStyle/>
          <a:p>
            <a:r>
              <a:rPr lang="en-US" b="1" dirty="0"/>
              <a:t>VARIABLES</a:t>
            </a:r>
          </a:p>
        </p:txBody>
      </p:sp>
      <p:sp>
        <p:nvSpPr>
          <p:cNvPr id="3" name="Content Placeholder 2">
            <a:extLst>
              <a:ext uri="{FF2B5EF4-FFF2-40B4-BE49-F238E27FC236}">
                <a16:creationId xmlns:a16="http://schemas.microsoft.com/office/drawing/2014/main" id="{33FC9279-7000-4A45-B617-F56E5EDBFFB4}"/>
              </a:ext>
            </a:extLst>
          </p:cNvPr>
          <p:cNvSpPr>
            <a:spLocks noGrp="1"/>
          </p:cNvSpPr>
          <p:nvPr>
            <p:ph idx="1"/>
          </p:nvPr>
        </p:nvSpPr>
        <p:spPr>
          <a:xfrm>
            <a:off x="1154954" y="2603500"/>
            <a:ext cx="10403473" cy="3416300"/>
          </a:xfrm>
        </p:spPr>
        <p:txBody>
          <a:bodyPr>
            <a:normAutofit lnSpcReduction="10000"/>
          </a:bodyPr>
          <a:lstStyle/>
          <a:p>
            <a:r>
              <a:rPr lang="en-US" sz="2800" dirty="0"/>
              <a:t>Demographic (Age, Gender)</a:t>
            </a:r>
          </a:p>
          <a:p>
            <a:r>
              <a:rPr lang="en-US" sz="2800" dirty="0"/>
              <a:t>Behavioral (Smoking)</a:t>
            </a:r>
          </a:p>
          <a:p>
            <a:r>
              <a:rPr lang="en-US" sz="2800" dirty="0"/>
              <a:t>Biometric readings (Blood Pressure, Heart Rate, Cholesterol, Glucose) </a:t>
            </a:r>
          </a:p>
          <a:p>
            <a:r>
              <a:rPr lang="en-US" sz="2800" dirty="0"/>
              <a:t>Comorbidities (Diabetes, Hypertension, Stroke)</a:t>
            </a:r>
          </a:p>
          <a:p>
            <a:r>
              <a:rPr lang="en-US" sz="2800" dirty="0"/>
              <a:t>Predictor Variables: Coronary Heart Disease (CHD), Death</a:t>
            </a:r>
          </a:p>
        </p:txBody>
      </p:sp>
    </p:spTree>
    <p:extLst>
      <p:ext uri="{BB962C8B-B14F-4D97-AF65-F5344CB8AC3E}">
        <p14:creationId xmlns:p14="http://schemas.microsoft.com/office/powerpoint/2010/main" val="2817925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41D2A4D5-F054-3843-B5EE-E417A29F0815}"/>
              </a:ext>
            </a:extLst>
          </p:cNvPr>
          <p:cNvSpPr>
            <a:spLocks noGrp="1"/>
          </p:cNvSpPr>
          <p:nvPr>
            <p:ph type="title"/>
          </p:nvPr>
        </p:nvSpPr>
        <p:spPr>
          <a:xfrm>
            <a:off x="1154955" y="973668"/>
            <a:ext cx="3257410" cy="1020232"/>
          </a:xfrm>
        </p:spPr>
        <p:txBody>
          <a:bodyPr>
            <a:normAutofit fontScale="90000"/>
          </a:bodyPr>
          <a:lstStyle/>
          <a:p>
            <a:r>
              <a:rPr lang="en-US" b="1" dirty="0">
                <a:solidFill>
                  <a:srgbClr val="EBEBEB"/>
                </a:solidFill>
              </a:rPr>
              <a:t>RELATIONSHIPS</a:t>
            </a:r>
            <a:endParaRPr lang="en-US" sz="3300" b="1" dirty="0">
              <a:solidFill>
                <a:srgbClr val="EBEBEB"/>
              </a:solidFill>
            </a:endParaRP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CE018E0-407C-E841-9AD1-CA199D6D01B6}"/>
              </a:ext>
            </a:extLst>
          </p:cNvPr>
          <p:cNvSpPr>
            <a:spLocks noGrp="1"/>
          </p:cNvSpPr>
          <p:nvPr>
            <p:ph idx="1"/>
          </p:nvPr>
        </p:nvSpPr>
        <p:spPr>
          <a:xfrm>
            <a:off x="1154955" y="2120900"/>
            <a:ext cx="3133726" cy="3898900"/>
          </a:xfrm>
        </p:spPr>
        <p:txBody>
          <a:bodyPr>
            <a:normAutofit lnSpcReduction="10000"/>
          </a:bodyPr>
          <a:lstStyle/>
          <a:p>
            <a:pPr marL="0" indent="0">
              <a:buNone/>
            </a:pPr>
            <a:r>
              <a:rPr lang="en-US" sz="2000" dirty="0">
                <a:solidFill>
                  <a:srgbClr val="FFFFFF"/>
                </a:solidFill>
              </a:rPr>
              <a:t>Cluster map shows relationships between</a:t>
            </a:r>
          </a:p>
          <a:p>
            <a:r>
              <a:rPr lang="en-US" sz="2000" dirty="0">
                <a:solidFill>
                  <a:srgbClr val="FFFFFF"/>
                </a:solidFill>
              </a:rPr>
              <a:t>Smoking Status and Cigarettes per Day</a:t>
            </a:r>
          </a:p>
          <a:p>
            <a:r>
              <a:rPr lang="en-US" sz="2000" dirty="0">
                <a:solidFill>
                  <a:srgbClr val="FFFFFF"/>
                </a:solidFill>
              </a:rPr>
              <a:t>Diabetes and Glucose</a:t>
            </a:r>
          </a:p>
          <a:p>
            <a:r>
              <a:rPr lang="en-US" sz="2000" dirty="0">
                <a:solidFill>
                  <a:srgbClr val="FFFFFF"/>
                </a:solidFill>
              </a:rPr>
              <a:t>Blood Pressure, Hypertension, and BMI</a:t>
            </a:r>
          </a:p>
          <a:p>
            <a:r>
              <a:rPr lang="en-US" sz="2000" dirty="0">
                <a:solidFill>
                  <a:srgbClr val="FFFFFF"/>
                </a:solidFill>
              </a:rPr>
              <a:t>Heart Disease, Age and Death</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4" name="Picture 3">
            <a:extLst>
              <a:ext uri="{FF2B5EF4-FFF2-40B4-BE49-F238E27FC236}">
                <a16:creationId xmlns:a16="http://schemas.microsoft.com/office/drawing/2014/main" id="{F1CDCE05-B6FC-AE41-A281-0889DC78B05D}"/>
              </a:ext>
            </a:extLst>
          </p:cNvPr>
          <p:cNvPicPr>
            <a:picLocks noChangeAspect="1"/>
          </p:cNvPicPr>
          <p:nvPr/>
        </p:nvPicPr>
        <p:blipFill>
          <a:blip r:embed="rId2"/>
          <a:stretch>
            <a:fillRect/>
          </a:stretch>
        </p:blipFill>
        <p:spPr>
          <a:xfrm>
            <a:off x="4947781" y="18423"/>
            <a:ext cx="7037452" cy="6827716"/>
          </a:xfrm>
          <a:prstGeom prst="rect">
            <a:avLst/>
          </a:prstGeom>
        </p:spPr>
      </p:pic>
    </p:spTree>
    <p:extLst>
      <p:ext uri="{BB962C8B-B14F-4D97-AF65-F5344CB8AC3E}">
        <p14:creationId xmlns:p14="http://schemas.microsoft.com/office/powerpoint/2010/main" val="343228893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A0F66542-2936-C04A-B4F2-07D7361484B9}"/>
              </a:ext>
            </a:extLst>
          </p:cNvPr>
          <p:cNvSpPr>
            <a:spLocks noGrp="1"/>
          </p:cNvSpPr>
          <p:nvPr>
            <p:ph type="title"/>
          </p:nvPr>
        </p:nvSpPr>
        <p:spPr>
          <a:xfrm>
            <a:off x="1154954" y="973668"/>
            <a:ext cx="3140807" cy="1019519"/>
          </a:xfrm>
        </p:spPr>
        <p:txBody>
          <a:bodyPr>
            <a:normAutofit fontScale="90000"/>
          </a:bodyPr>
          <a:lstStyle/>
          <a:p>
            <a:pPr>
              <a:lnSpc>
                <a:spcPct val="90000"/>
              </a:lnSpc>
            </a:pPr>
            <a:r>
              <a:rPr lang="en-US" sz="3300" b="1" dirty="0">
                <a:solidFill>
                  <a:srgbClr val="EBEBEB"/>
                </a:solidFill>
              </a:rPr>
              <a:t>EXPLORATORY DATA ANALYSIS</a:t>
            </a:r>
          </a:p>
        </p:txBody>
      </p:sp>
      <p:pic>
        <p:nvPicPr>
          <p:cNvPr id="4" name="Picture 3">
            <a:extLst>
              <a:ext uri="{FF2B5EF4-FFF2-40B4-BE49-F238E27FC236}">
                <a16:creationId xmlns:a16="http://schemas.microsoft.com/office/drawing/2014/main" id="{722FF13D-C64F-BE4C-B241-1E691F21F137}"/>
              </a:ext>
            </a:extLst>
          </p:cNvPr>
          <p:cNvPicPr>
            <a:picLocks noChangeAspect="1"/>
          </p:cNvPicPr>
          <p:nvPr/>
        </p:nvPicPr>
        <p:blipFill>
          <a:blip r:embed="rId2"/>
          <a:stretch>
            <a:fillRect/>
          </a:stretch>
        </p:blipFill>
        <p:spPr>
          <a:xfrm>
            <a:off x="4940815" y="1380994"/>
            <a:ext cx="7171418" cy="4123565"/>
          </a:xfrm>
          <a:prstGeom prst="rect">
            <a:avLst/>
          </a:prstGeom>
        </p:spPr>
      </p:pic>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89159E0-F28C-A04E-88E2-9E1583CB00C0}"/>
              </a:ext>
            </a:extLst>
          </p:cNvPr>
          <p:cNvSpPr>
            <a:spLocks noGrp="1"/>
          </p:cNvSpPr>
          <p:nvPr>
            <p:ph idx="1"/>
          </p:nvPr>
        </p:nvSpPr>
        <p:spPr>
          <a:xfrm>
            <a:off x="939200" y="2120900"/>
            <a:ext cx="3571157" cy="3898900"/>
          </a:xfrm>
        </p:spPr>
        <p:txBody>
          <a:bodyPr>
            <a:normAutofit fontScale="92500"/>
          </a:bodyPr>
          <a:lstStyle/>
          <a:p>
            <a:r>
              <a:rPr lang="en-US" sz="2400" dirty="0">
                <a:solidFill>
                  <a:srgbClr val="FFFFFF"/>
                </a:solidFill>
              </a:rPr>
              <a:t>Approximately half of the individuals had stage 1 Hypertension</a:t>
            </a:r>
          </a:p>
          <a:p>
            <a:endParaRPr lang="en-US" sz="2400" dirty="0">
              <a:solidFill>
                <a:srgbClr val="FFFFFF"/>
              </a:solidFill>
            </a:endParaRPr>
          </a:p>
          <a:p>
            <a:r>
              <a:rPr lang="en-US" sz="2400" dirty="0">
                <a:solidFill>
                  <a:srgbClr val="FFFFFF"/>
                </a:solidFill>
              </a:rPr>
              <a:t>Stage 1 Hypertension is defined by a systolic blood pressure of 130 or more </a:t>
            </a:r>
            <a:r>
              <a:rPr lang="en-US" sz="2400" b="1" u="sng" dirty="0">
                <a:solidFill>
                  <a:srgbClr val="FFFFFF"/>
                </a:solidFill>
              </a:rPr>
              <a:t>or</a:t>
            </a:r>
            <a:r>
              <a:rPr lang="en-US" sz="2400" dirty="0">
                <a:solidFill>
                  <a:srgbClr val="FFFFFF"/>
                </a:solidFill>
              </a:rPr>
              <a:t> diastolic blood pressure of 90 or more </a:t>
            </a:r>
            <a:r>
              <a:rPr lang="en-US" sz="1400" dirty="0">
                <a:solidFill>
                  <a:srgbClr val="FFFFFF"/>
                </a:solidFill>
              </a:rPr>
              <a:t>(</a:t>
            </a:r>
            <a:r>
              <a:rPr lang="en-US" sz="1400" dirty="0">
                <a:solidFill>
                  <a:srgbClr val="FFFFFF"/>
                </a:solidFill>
                <a:hlinkClick r:id="rId3"/>
              </a:rPr>
              <a:t>cdc.gov/bloodpressure/facts.htm</a:t>
            </a:r>
            <a:r>
              <a:rPr lang="en-US" sz="1400" dirty="0">
                <a:solidFill>
                  <a:srgbClr val="FFFFFF"/>
                </a:solidFill>
              </a:rPr>
              <a:t>)</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17438418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B288100-E972-C148-8CAD-CC29A4E8AEF5}"/>
              </a:ext>
            </a:extLst>
          </p:cNvPr>
          <p:cNvSpPr>
            <a:spLocks noGrp="1"/>
          </p:cNvSpPr>
          <p:nvPr>
            <p:ph type="title"/>
          </p:nvPr>
        </p:nvSpPr>
        <p:spPr>
          <a:xfrm>
            <a:off x="854330" y="973668"/>
            <a:ext cx="3565629" cy="1020232"/>
          </a:xfrm>
        </p:spPr>
        <p:txBody>
          <a:bodyPr>
            <a:normAutofit fontScale="90000"/>
          </a:bodyPr>
          <a:lstStyle/>
          <a:p>
            <a:r>
              <a:rPr lang="en-US" b="1" dirty="0">
                <a:solidFill>
                  <a:srgbClr val="EBEBEB"/>
                </a:solidFill>
              </a:rPr>
              <a:t>EXPLORATORY DATA ANALYSIS</a:t>
            </a:r>
          </a:p>
        </p:txBody>
      </p:sp>
      <p:pic>
        <p:nvPicPr>
          <p:cNvPr id="4" name="Picture 3">
            <a:extLst>
              <a:ext uri="{FF2B5EF4-FFF2-40B4-BE49-F238E27FC236}">
                <a16:creationId xmlns:a16="http://schemas.microsoft.com/office/drawing/2014/main" id="{50DAEEBE-0177-B047-B30B-E6EBFC99BA08}"/>
              </a:ext>
            </a:extLst>
          </p:cNvPr>
          <p:cNvPicPr>
            <a:picLocks noChangeAspect="1"/>
          </p:cNvPicPr>
          <p:nvPr/>
        </p:nvPicPr>
        <p:blipFill>
          <a:blip r:embed="rId2"/>
          <a:stretch>
            <a:fillRect/>
          </a:stretch>
        </p:blipFill>
        <p:spPr>
          <a:xfrm>
            <a:off x="4754193" y="1968883"/>
            <a:ext cx="7404198" cy="3776140"/>
          </a:xfrm>
          <a:prstGeom prst="rect">
            <a:avLst/>
          </a:prstGeom>
        </p:spPr>
      </p:pic>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7AF4053-6B26-7C49-9754-2B9A02179E02}"/>
              </a:ext>
            </a:extLst>
          </p:cNvPr>
          <p:cNvSpPr>
            <a:spLocks noGrp="1"/>
          </p:cNvSpPr>
          <p:nvPr>
            <p:ph idx="1"/>
          </p:nvPr>
        </p:nvSpPr>
        <p:spPr>
          <a:xfrm>
            <a:off x="913964" y="2127250"/>
            <a:ext cx="3402295" cy="3898900"/>
          </a:xfrm>
        </p:spPr>
        <p:txBody>
          <a:bodyPr>
            <a:normAutofit fontScale="92500"/>
          </a:bodyPr>
          <a:lstStyle/>
          <a:p>
            <a:pPr marL="0" indent="0">
              <a:buNone/>
            </a:pPr>
            <a:endParaRPr lang="en-US" sz="2800" b="1" dirty="0">
              <a:solidFill>
                <a:srgbClr val="EBEBEB"/>
              </a:solidFill>
            </a:endParaRPr>
          </a:p>
          <a:p>
            <a:pPr marL="0" indent="0">
              <a:buNone/>
            </a:pPr>
            <a:r>
              <a:rPr lang="en-US" sz="3000" b="1" dirty="0">
                <a:solidFill>
                  <a:srgbClr val="EBEBEB"/>
                </a:solidFill>
              </a:rPr>
              <a:t>AGE AND DEATH</a:t>
            </a:r>
          </a:p>
          <a:p>
            <a:pPr marL="0" indent="0">
              <a:buNone/>
            </a:pPr>
            <a:endParaRPr lang="en-US" sz="2800" dirty="0">
              <a:solidFill>
                <a:srgbClr val="FFFFFF"/>
              </a:solidFill>
            </a:endParaRPr>
          </a:p>
          <a:p>
            <a:r>
              <a:rPr lang="en-US" sz="2600" dirty="0">
                <a:solidFill>
                  <a:srgbClr val="FFFFFF"/>
                </a:solidFill>
              </a:rPr>
              <a:t>Death events increased with age</a:t>
            </a:r>
          </a:p>
          <a:p>
            <a:endParaRPr lang="en-US" sz="2600" dirty="0">
              <a:solidFill>
                <a:srgbClr val="FFFFFF"/>
              </a:solidFill>
            </a:endParaRPr>
          </a:p>
          <a:p>
            <a:r>
              <a:rPr lang="en-US" sz="2600" dirty="0">
                <a:solidFill>
                  <a:srgbClr val="FFFFFF"/>
                </a:solidFill>
              </a:rPr>
              <a:t>This was expected</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92453379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B288100-E972-C148-8CAD-CC29A4E8AEF5}"/>
              </a:ext>
            </a:extLst>
          </p:cNvPr>
          <p:cNvSpPr>
            <a:spLocks noGrp="1"/>
          </p:cNvSpPr>
          <p:nvPr>
            <p:ph type="title"/>
          </p:nvPr>
        </p:nvSpPr>
        <p:spPr>
          <a:xfrm>
            <a:off x="816753" y="973668"/>
            <a:ext cx="3755248" cy="1020232"/>
          </a:xfrm>
        </p:spPr>
        <p:txBody>
          <a:bodyPr>
            <a:normAutofit fontScale="90000"/>
          </a:bodyPr>
          <a:lstStyle/>
          <a:p>
            <a:r>
              <a:rPr lang="en-US" b="1" dirty="0">
                <a:solidFill>
                  <a:srgbClr val="EBEBEB"/>
                </a:solidFill>
              </a:rPr>
              <a:t>EXPLORATORY DATA ANALYSIS</a:t>
            </a: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7AF4053-6B26-7C49-9754-2B9A02179E02}"/>
              </a:ext>
            </a:extLst>
          </p:cNvPr>
          <p:cNvSpPr>
            <a:spLocks noGrp="1"/>
          </p:cNvSpPr>
          <p:nvPr>
            <p:ph idx="1"/>
          </p:nvPr>
        </p:nvSpPr>
        <p:spPr>
          <a:xfrm>
            <a:off x="816753" y="2127250"/>
            <a:ext cx="3812180" cy="3898900"/>
          </a:xfrm>
        </p:spPr>
        <p:txBody>
          <a:bodyPr>
            <a:normAutofit fontScale="92500" lnSpcReduction="20000"/>
          </a:bodyPr>
          <a:lstStyle/>
          <a:p>
            <a:pPr marL="0" indent="0">
              <a:buNone/>
            </a:pPr>
            <a:endParaRPr lang="en-US" sz="1900" b="1" dirty="0">
              <a:solidFill>
                <a:srgbClr val="EBEBEB"/>
              </a:solidFill>
            </a:endParaRPr>
          </a:p>
          <a:p>
            <a:pPr marL="0" indent="0">
              <a:buNone/>
            </a:pPr>
            <a:r>
              <a:rPr lang="en-US" sz="3200" b="1" dirty="0">
                <a:solidFill>
                  <a:srgbClr val="EBEBEB"/>
                </a:solidFill>
              </a:rPr>
              <a:t>AGE AND </a:t>
            </a:r>
            <a:br>
              <a:rPr lang="en-US" sz="3200" b="1" dirty="0">
                <a:solidFill>
                  <a:srgbClr val="EBEBEB"/>
                </a:solidFill>
              </a:rPr>
            </a:br>
            <a:r>
              <a:rPr lang="en-US" sz="3200" b="1" dirty="0">
                <a:solidFill>
                  <a:srgbClr val="EBEBEB"/>
                </a:solidFill>
              </a:rPr>
              <a:t>HEART DISEASE</a:t>
            </a:r>
            <a:endParaRPr lang="en-US" sz="3200" dirty="0">
              <a:solidFill>
                <a:srgbClr val="FFFFFF"/>
              </a:solidFill>
            </a:endParaRPr>
          </a:p>
          <a:p>
            <a:endParaRPr lang="en-US" sz="2400" dirty="0">
              <a:solidFill>
                <a:srgbClr val="FFFFFF"/>
              </a:solidFill>
            </a:endParaRPr>
          </a:p>
          <a:p>
            <a:r>
              <a:rPr lang="en-US" sz="2600" dirty="0">
                <a:solidFill>
                  <a:srgbClr val="FFFFFF"/>
                </a:solidFill>
              </a:rPr>
              <a:t>Heart disease was evenly distributed across the age spectrum </a:t>
            </a:r>
          </a:p>
          <a:p>
            <a:endParaRPr lang="en-US" sz="2600" dirty="0">
              <a:solidFill>
                <a:srgbClr val="FFFFFF"/>
              </a:solidFill>
            </a:endParaRPr>
          </a:p>
          <a:p>
            <a:r>
              <a:rPr lang="en-US" sz="2600" dirty="0">
                <a:solidFill>
                  <a:srgbClr val="FFFFFF"/>
                </a:solidFill>
              </a:rPr>
              <a:t>This was unexpected</a:t>
            </a:r>
            <a:endParaRPr lang="en-US" sz="2400" dirty="0">
              <a:solidFill>
                <a:srgbClr val="FFFFFF"/>
              </a:solidFill>
            </a:endParaRP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5" name="Picture 4">
            <a:extLst>
              <a:ext uri="{FF2B5EF4-FFF2-40B4-BE49-F238E27FC236}">
                <a16:creationId xmlns:a16="http://schemas.microsoft.com/office/drawing/2014/main" id="{B81C841D-05E7-DB49-94D0-31FEB40E4AC5}"/>
              </a:ext>
            </a:extLst>
          </p:cNvPr>
          <p:cNvPicPr>
            <a:picLocks noChangeAspect="1"/>
          </p:cNvPicPr>
          <p:nvPr/>
        </p:nvPicPr>
        <p:blipFill>
          <a:blip r:embed="rId2"/>
          <a:stretch>
            <a:fillRect/>
          </a:stretch>
        </p:blipFill>
        <p:spPr>
          <a:xfrm>
            <a:off x="4812869" y="1591169"/>
            <a:ext cx="7360124" cy="3741119"/>
          </a:xfrm>
          <a:prstGeom prst="rect">
            <a:avLst/>
          </a:prstGeom>
        </p:spPr>
      </p:pic>
    </p:spTree>
    <p:extLst>
      <p:ext uri="{BB962C8B-B14F-4D97-AF65-F5344CB8AC3E}">
        <p14:creationId xmlns:p14="http://schemas.microsoft.com/office/powerpoint/2010/main" val="1499030013"/>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A73E3-BD7C-0A45-AE20-340BB5B7D5C9}"/>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EXPLORATORY DATA ANALYSIS</a:t>
            </a:r>
          </a:p>
        </p:txBody>
      </p:sp>
      <p:sp>
        <p:nvSpPr>
          <p:cNvPr id="8" name="Content Placeholder 7">
            <a:extLst>
              <a:ext uri="{FF2B5EF4-FFF2-40B4-BE49-F238E27FC236}">
                <a16:creationId xmlns:a16="http://schemas.microsoft.com/office/drawing/2014/main" id="{9AA12610-6F23-4B16-BC47-2FBE18943257}"/>
              </a:ext>
            </a:extLst>
          </p:cNvPr>
          <p:cNvSpPr>
            <a:spLocks noGrp="1"/>
          </p:cNvSpPr>
          <p:nvPr>
            <p:ph idx="1"/>
          </p:nvPr>
        </p:nvSpPr>
        <p:spPr>
          <a:xfrm>
            <a:off x="478549" y="2703830"/>
            <a:ext cx="2583150" cy="3416300"/>
          </a:xfrm>
        </p:spPr>
        <p:txBody>
          <a:bodyPr anchor="ctr">
            <a:normAutofit/>
          </a:bodyPr>
          <a:lstStyle/>
          <a:p>
            <a:pPr marL="0" indent="0">
              <a:buNone/>
            </a:pPr>
            <a:r>
              <a:rPr lang="en-US" sz="2800" b="1" dirty="0"/>
              <a:t>AGE AND BMI</a:t>
            </a:r>
          </a:p>
          <a:p>
            <a:r>
              <a:rPr lang="en-US" sz="2400" dirty="0"/>
              <a:t>BMI was evenly distributed across the age spectrum</a:t>
            </a:r>
          </a:p>
        </p:txBody>
      </p:sp>
      <p:pic>
        <p:nvPicPr>
          <p:cNvPr id="4" name="Content Placeholder 3">
            <a:extLst>
              <a:ext uri="{FF2B5EF4-FFF2-40B4-BE49-F238E27FC236}">
                <a16:creationId xmlns:a16="http://schemas.microsoft.com/office/drawing/2014/main" id="{E6F08472-DAA1-C64E-8755-F42A3A681B0A}"/>
              </a:ext>
            </a:extLst>
          </p:cNvPr>
          <p:cNvPicPr>
            <a:picLocks noChangeAspect="1"/>
          </p:cNvPicPr>
          <p:nvPr/>
        </p:nvPicPr>
        <p:blipFill>
          <a:blip r:embed="rId2"/>
          <a:stretch>
            <a:fillRect/>
          </a:stretch>
        </p:blipFill>
        <p:spPr>
          <a:xfrm>
            <a:off x="3339101" y="2493197"/>
            <a:ext cx="8544674" cy="427233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7128160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291</TotalTime>
  <Words>1229</Words>
  <Application>Microsoft Macintosh PowerPoint</Application>
  <PresentationFormat>Widescreen</PresentationFormat>
  <Paragraphs>126</Paragraphs>
  <Slides>25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Century Gothic</vt:lpstr>
      <vt:lpstr>Wingdings 3</vt:lpstr>
      <vt:lpstr>Ion Boardroom</vt:lpstr>
      <vt:lpstr>Factors Influencing  Heart Disease and Death</vt:lpstr>
      <vt:lpstr>BACKGROUND</vt:lpstr>
      <vt:lpstr>THE DATA</vt:lpstr>
      <vt:lpstr>VARIABLES</vt:lpstr>
      <vt:lpstr>RELATIONSHIPS</vt:lpstr>
      <vt:lpstr>EXPLORATORY DATA ANALYSIS</vt:lpstr>
      <vt:lpstr>EXPLORATORY DATA ANALYSIS</vt:lpstr>
      <vt:lpstr>EXPLORATORY DATA ANALYSIS</vt:lpstr>
      <vt:lpstr>EXPLORATORY DATA ANALYSIS</vt:lpstr>
      <vt:lpstr>CONCLUSIONS: HEART DISEASE</vt:lpstr>
      <vt:lpstr>CONCLUSIONS: HEART DISEASE</vt:lpstr>
      <vt:lpstr>CONCLUSIONS: HEART DISEASE</vt:lpstr>
      <vt:lpstr>CONCLUSIONS: HEART DISEASE</vt:lpstr>
      <vt:lpstr>CONCLUSIONS: DEATH</vt:lpstr>
      <vt:lpstr>CONCLUSIONS: DEATH</vt:lpstr>
      <vt:lpstr>CONCLUSIONS: DEATH</vt:lpstr>
      <vt:lpstr>CONCLUSIONS: DEATH</vt:lpstr>
      <vt:lpstr>CONCLUSIONS: DEATH</vt:lpstr>
      <vt:lpstr>MACHINE LEARNING AND MODELING</vt:lpstr>
      <vt:lpstr>MACHINE LEARNING AND MODELING</vt:lpstr>
      <vt:lpstr>MACHINE LEARNING AND MODELING</vt:lpstr>
      <vt:lpstr>MACHINE LEARNING AND MODELING</vt:lpstr>
      <vt:lpstr>MACHINE LEARNING AND MODELING</vt:lpstr>
      <vt:lpstr>FACTORS INFLUENCING HEART DISEASE AND DEATH</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and Death</dc:title>
  <dc:creator>Silvia Catalina</dc:creator>
  <cp:lastModifiedBy>Silvia Catalina</cp:lastModifiedBy>
  <cp:revision>7</cp:revision>
  <dcterms:created xsi:type="dcterms:W3CDTF">2021-09-30T05:15:25Z</dcterms:created>
  <dcterms:modified xsi:type="dcterms:W3CDTF">2021-09-30T23:30:12Z</dcterms:modified>
</cp:coreProperties>
</file>

<file path=docProps/thumbnail.jpeg>
</file>